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7" r:id="rId3"/>
    <p:sldId id="259" r:id="rId4"/>
    <p:sldId id="281" r:id="rId5"/>
    <p:sldId id="279" r:id="rId6"/>
    <p:sldId id="294" r:id="rId7"/>
    <p:sldId id="276" r:id="rId8"/>
    <p:sldId id="283" r:id="rId9"/>
    <p:sldId id="282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3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4674"/>
  </p:normalViewPr>
  <p:slideViewPr>
    <p:cSldViewPr>
      <p:cViewPr varScale="1">
        <p:scale>
          <a:sx n="104" d="100"/>
          <a:sy n="104" d="100"/>
        </p:scale>
        <p:origin x="21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Equality of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sz="2600" b="1" dirty="0"/>
              <a:t>Lecture 3</a:t>
            </a:r>
          </a:p>
          <a:p>
            <a:r>
              <a:rPr lang="en-GB" sz="2600" b="1" dirty="0"/>
              <a:t>Discrimination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75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F51D3-B1BB-C747-88D1-A1FB3E3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Harm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510C3-CFB1-9741-AE22-6137373E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Harm-Based Account: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is wrong insofar as it makes those who are discriminated against worse off.  (Lippert-Rasmussen 2006)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cases of wrongful but beneficial discrimination.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 men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prohibited from serving in the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army, who would have died in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8AFE9-22FE-2145-A7FA-CD670D8FA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65161"/>
            <a:ext cx="3657600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0BF82-C80E-2E46-A348-7A2D5CF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Bad Attitudes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94ED10-D85E-0B47-932F-486BACA9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Bad Attitudes Account: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wrongful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is motivated by “unjustified hostile attitudes toward people perceived to be of a certain kind or faulty beliefs about the characteristics of people of that type” (Arneson 2006)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can be wrongful discrimination in the absence of bad attitudes. E.g. George, who falsely believes that all Scandinavians are incredibly skilled.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Reply?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George’s excessively good attitude toward Scandinavians entails an excessively negative view of non-Scandinavians.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Equality of opportunity and discrimination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0BF82-C80E-2E46-A348-7A2D5CF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Luck Egalitarianism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94ED10-D85E-0B47-932F-486BACA9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Luck egalitarianism (LE):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should eliminate inequalities in opportunities for welfare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 from bad luck rather than from choice</a:t>
            </a:r>
          </a:p>
          <a:p>
            <a:pPr marL="0" indent="0" algn="just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discrimination is wrong where it leads to luck-based inequality in opportunities for welfare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Advantage 1: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 can explain the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socially salient groups. 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Advantage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 can succeed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harm/attitude explanations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2012)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23E4AB-497E-E448-99DD-1D09010C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87" y="3773774"/>
            <a:ext cx="39793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05909-4FFB-E74F-B780-F6F5D977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for the LE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15C79-EDF6-AF49-97A0-F5C5BDC4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allows discrimination if properly compensated (Stark 2013)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discrimination is wrong (Arneson 1999)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allows some forms of discrimination that seem intuitively wrong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caste society where a minority racial group is excluded from certain jobs but receives financial compensation (adapted from Stark 2013)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prohibits this because money cannot compensate loss of self-respect through discrimination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2012)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05909-4FFB-E74F-B780-F6F5D977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for the LE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15C79-EDF6-AF49-97A0-F5C5BDC4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would allow a society in which: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 discriminates against B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 discriminates against C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 discriminates against A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long as equality prevails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such a society seems morally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(adapted from Moreau, 2010)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966509-B7A5-9F44-99FF-678B1A31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159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6A9E5-B735-304C-9076-78207539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Meritocracy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2CB63-DBFD-D246-8E95-9108FAF1D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Meritocracy: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desirable jobs or positions should be offered to the best-qualified applicants through competitions that no one is excluded from entering</a:t>
            </a: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Meritocracy would say: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discrimination is wrong because it ignores qualifications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Advantage: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Anti-discrimination is built into the foundations of meritocracy: qualifications are all that count</a:t>
            </a:r>
          </a:p>
          <a:p>
            <a:pPr marL="0" indent="0" algn="just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Implication: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Legal definitions of discrimination are too narrow—we shouldn’t focus only on “socially salient groups”</a:t>
            </a:r>
          </a:p>
        </p:txBody>
      </p:sp>
    </p:spTree>
    <p:extLst>
      <p:ext uri="{BB962C8B-B14F-4D97-AF65-F5344CB8AC3E}">
        <p14:creationId xmlns:p14="http://schemas.microsoft.com/office/powerpoint/2010/main" val="20202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02CAA-06BF-3B4E-AFAD-79A23C28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Meritocracy and Statistical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14BEC-CC34-6549-8974-7826DC7D3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discrimination: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member of a socially-salient group G is treated worse because there is statistical evidence that members of G perform less well (Lippert-Rasmussen 2007)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for meritocracy: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discrimination may be an efficient way of finding out whether an individual is qualified for a job. 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statistical discrimination seems unfair. 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meritocracy seems to encourage an unfair form of discrimination.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discrimination is unfair when it does not accurately track merit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58507-F1C6-2A4D-85CE-EB1C9BDE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Meritocracy and Reaction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26AAD-2062-954B-978D-E43801D7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Qualification: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attribute that contributes to job performance because of the reactions/attitudes of other people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racist society, being white may be a qualification for a car salesperson because of customer prejudice (Miller, 1999)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for Meritocracy: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qualifications result from discriminatory attitudes, selecting the best qualified becomes a channel for discrimination.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B06B5-33D7-834A-B85C-D96736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Defending Meritocracy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B99A5-1AC3-0B44-BC71-101FFBA2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qualifications can legitimate discrimination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1: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qualifications should never count when we are selecting the best qualified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1: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cases, taking reaction qualifications into account is legitimate for meritocracy (for example: teaching, sales, acting)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 2: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qualifications count only if they are based on morally legitimate attitudes. (Miller 1999)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2: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no longer meritocracy itself that explains the wrongness of discrimination—rather, it is some prior standard of moral legitimacy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44E82-AC9D-414F-8FB2-A1BDD30C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Discrimination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C2A23-70D4-264A-A134-CC8D577D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876800" cy="313141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32A323-EF30-6B46-A23E-EA3A76BF9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0" y="3733800"/>
            <a:ext cx="5071502" cy="28980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CE0A25-65B6-CD42-91FB-BE895B325C36}"/>
              </a:ext>
            </a:extLst>
          </p:cNvPr>
          <p:cNvSpPr txBox="1"/>
          <p:nvPr/>
        </p:nvSpPr>
        <p:spPr>
          <a:xfrm>
            <a:off x="5340246" y="1515256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Sir Phillip Green -Used NDAs to keep discrimination secret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92B8EA-506F-AC40-9A36-BE31C68E3FA6}"/>
              </a:ext>
            </a:extLst>
          </p:cNvPr>
          <p:cNvSpPr txBox="1"/>
          <p:nvPr/>
        </p:nvSpPr>
        <p:spPr>
          <a:xfrm>
            <a:off x="519658" y="4538920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Tokyo Medical School – reduced the scores of women taking the entrance exam </a:t>
            </a:r>
          </a:p>
        </p:txBody>
      </p:sp>
    </p:spTree>
    <p:extLst>
      <p:ext uri="{BB962C8B-B14F-4D97-AF65-F5344CB8AC3E}">
        <p14:creationId xmlns:p14="http://schemas.microsoft.com/office/powerpoint/2010/main" val="2938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discrimination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E2D68-D3C4-584B-8459-CC5AFE4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discrimination?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AA8DC-4453-EB46-AFB8-50ADE4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giving someone a job, position, or benefit on the basis of their race, gender, sexual orientation, etc. </a:t>
            </a:r>
          </a:p>
          <a:p>
            <a:pPr marL="0" indent="0" algn="just">
              <a:buNone/>
            </a:pPr>
            <a:endParaRPr lang="en-US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precise definition (Lippert-Rasmussen 2006):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discriminates against Y in dimension W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treats Y differently from Z in dimension W;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in treatment is believed to be disadvantageous to Y;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in treatment is suitably explained by Y’s and Z’s being from different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socially-salient groups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562C3-537B-DE4B-A7D5-3983C8A2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“Socially-salient groups”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21158-649C-FF40-9578-9C57164F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salient group: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“group is socially salient if perceived membership of it is important to the structure of social interactions across a wide range of social contexts” (Lippert-Rasmussen 2006)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race, gender; 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eye </a:t>
            </a:r>
            <a:r>
              <a:rPr lang="en-US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focus on socially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salient groups?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1.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Pragmatism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2. 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assess current practices, and current discrimination law focuses on socially salient characteristics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D4D95-38BD-6F41-849E-66582E410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3962400" cy="22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C64DE-12A1-0146-AB85-6B465455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Discrimination in UK law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DAFC1E-8B85-E941-B6F8-3BC2712F8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8446" r="14815"/>
          <a:stretch/>
        </p:blipFill>
        <p:spPr>
          <a:xfrm>
            <a:off x="0" y="1420318"/>
            <a:ext cx="7722818" cy="5471410"/>
          </a:xfrm>
        </p:spPr>
      </p:pic>
    </p:spTree>
    <p:extLst>
      <p:ext uri="{BB962C8B-B14F-4D97-AF65-F5344CB8AC3E}">
        <p14:creationId xmlns:p14="http://schemas.microsoft.com/office/powerpoint/2010/main" val="516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A6A7E-1651-7C44-BDD3-42D7842B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Discrimination beyond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1AC5D-301E-BA49-A415-BBC59825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Private discrimination:</a:t>
            </a:r>
          </a:p>
          <a:p>
            <a:pPr marL="0" indent="0">
              <a:buNone/>
            </a:pPr>
            <a:r>
              <a:rPr lang="en-US" dirty="0"/>
              <a:t>Not always illegal – but still immoral? E.g.:</a:t>
            </a:r>
          </a:p>
          <a:p>
            <a:r>
              <a:rPr lang="en-US" dirty="0"/>
              <a:t>Private sports clubs</a:t>
            </a:r>
          </a:p>
          <a:p>
            <a:r>
              <a:rPr lang="en-US" dirty="0"/>
              <a:t>Religious associations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B4DE5E-C50E-7640-98DF-6C2D9EC1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931"/>
            <a:ext cx="4283171" cy="28668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3F562EE-7204-E648-8F48-B45F7C288BCE}"/>
              </a:ext>
            </a:extLst>
          </p:cNvPr>
          <p:cNvSpPr txBox="1">
            <a:spLocks/>
          </p:cNvSpPr>
          <p:nvPr/>
        </p:nvSpPr>
        <p:spPr>
          <a:xfrm>
            <a:off x="457200" y="4724400"/>
            <a:ext cx="7848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Discrimination in personal lives: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Is it wrong to choose friends, spouses, or romantic partners in terms of “protected characteristics”?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What about sexual preferences? (e.g. racialized sexual preference)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80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9983FA-1A07-224D-8DB1-2299A2A5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wrong with discrimination?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10BA51-CA38-804C-8ACF-DCD591A48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F51D3-B1BB-C747-88D1-A1FB3E3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Harm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510C3-CFB1-9741-AE22-6137373E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Harm-Based Account: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is wrong insofar as it makes those who are discriminated against worse off.  (Lippert-Rasmussen 2006)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 off than…?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…how well off they would be if the discrimination had not occurred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moralised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baseline)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…how well off they would be in a just world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Moralised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baseline)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(and worse off how? By what metric?)</a:t>
            </a:r>
          </a:p>
        </p:txBody>
      </p:sp>
    </p:spTree>
    <p:extLst>
      <p:ext uri="{BB962C8B-B14F-4D97-AF65-F5344CB8AC3E}">
        <p14:creationId xmlns:p14="http://schemas.microsoft.com/office/powerpoint/2010/main" val="41671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15528</TotalTime>
  <Words>1005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Clarity</vt:lpstr>
      <vt:lpstr>Equality of opportunity</vt:lpstr>
      <vt:lpstr>Discrimination</vt:lpstr>
      <vt:lpstr>Defining discrimination</vt:lpstr>
      <vt:lpstr>What is discrimination?</vt:lpstr>
      <vt:lpstr>“Socially-salient groups”</vt:lpstr>
      <vt:lpstr>Discrimination in UK law</vt:lpstr>
      <vt:lpstr>Discrimination beyond the law</vt:lpstr>
      <vt:lpstr>What is wrong with discrimination?</vt:lpstr>
      <vt:lpstr>Harm and Discrimination</vt:lpstr>
      <vt:lpstr>Harm and Discrimination</vt:lpstr>
      <vt:lpstr>Bad Attitudes and Discrimination</vt:lpstr>
      <vt:lpstr>Equality of opportunity and discrimination</vt:lpstr>
      <vt:lpstr>Luck Egalitarianism and Discrimination</vt:lpstr>
      <vt:lpstr>Problems for the LE explanation</vt:lpstr>
      <vt:lpstr>Problems for the LE explanation</vt:lpstr>
      <vt:lpstr>Meritocracy and Discrimination</vt:lpstr>
      <vt:lpstr>Meritocracy and Statistical Discrimination</vt:lpstr>
      <vt:lpstr>Meritocracy and Reaction Qualifications</vt:lpstr>
      <vt:lpstr>Defending Meritocracy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Hegel</dc:title>
  <dc:creator>Bennett, Matt</dc:creator>
  <cp:lastModifiedBy>Microsoft Office User</cp:lastModifiedBy>
  <cp:revision>143</cp:revision>
  <cp:lastPrinted>2019-03-05T13:11:57Z</cp:lastPrinted>
  <dcterms:created xsi:type="dcterms:W3CDTF">2006-08-16T00:00:00Z</dcterms:created>
  <dcterms:modified xsi:type="dcterms:W3CDTF">2020-02-02T11:21:15Z</dcterms:modified>
</cp:coreProperties>
</file>