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68" r:id="rId4"/>
    <p:sldId id="260" r:id="rId5"/>
    <p:sldId id="269" r:id="rId6"/>
    <p:sldId id="274" r:id="rId7"/>
    <p:sldId id="273" r:id="rId8"/>
    <p:sldId id="272" r:id="rId9"/>
    <p:sldId id="275" r:id="rId10"/>
    <p:sldId id="276" r:id="rId11"/>
    <p:sldId id="267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73"/>
    <p:restoredTop sz="94669"/>
  </p:normalViewPr>
  <p:slideViewPr>
    <p:cSldViewPr>
      <p:cViewPr varScale="1">
        <p:scale>
          <a:sx n="87" d="100"/>
          <a:sy n="87" d="100"/>
        </p:scale>
        <p:origin x="4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94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Political obligation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667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Week Three: Fair play and natural duty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Matt Bennett</a:t>
            </a:r>
          </a:p>
          <a:p>
            <a:r>
              <a:rPr lang="en-GB" b="1" dirty="0">
                <a:solidFill>
                  <a:schemeClr val="tx1"/>
                </a:solidFill>
              </a:rPr>
              <a:t>mpb74@cam.ac.uk</a:t>
            </a:r>
          </a:p>
          <a:p>
            <a:r>
              <a:rPr lang="en-GB" b="1" dirty="0" err="1">
                <a:solidFill>
                  <a:schemeClr val="tx1"/>
                </a:solidFill>
              </a:rPr>
              <a:t>drmattbennett.weebly.com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0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2AB3-3170-F140-9D02-A350AB12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One more problem for FPT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1702B-5B1D-DC48-80DE-328E453D4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have voluntarily accepted benefits from an unjust society?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/>
              <a:t>Reductio</a:t>
            </a:r>
            <a:r>
              <a:rPr lang="en-US" i="1" dirty="0"/>
              <a:t> ad absurdum:</a:t>
            </a:r>
          </a:p>
          <a:p>
            <a:pPr marL="457200" indent="-457200">
              <a:buAutoNum type="arabicPeriod"/>
            </a:pPr>
            <a:r>
              <a:rPr lang="en-US" dirty="0"/>
              <a:t>FPT maintains that if I have voluntarily accepted benefits from an social institution S, then I am obligated to contribute proportionally to S</a:t>
            </a:r>
          </a:p>
          <a:p>
            <a:pPr marL="457200" indent="-457200">
              <a:buAutoNum type="arabicPeriod"/>
            </a:pPr>
            <a:r>
              <a:rPr lang="en-US" dirty="0"/>
              <a:t>If I were a non-Jewish German in the 1930s I might voluntarily accept benefit from the segregation of Jews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If I were a non-Jewish German in the 1930s I might be morally obligated to contribute to the segregation of Jews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3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Natural Duty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Foremost proponent: </a:t>
            </a:r>
            <a:r>
              <a:rPr lang="en-US" b="1" dirty="0"/>
              <a:t>John Rawls: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a natural duty to support and comply with just social and political institutions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Why? Possible answers:</a:t>
            </a:r>
          </a:p>
          <a:p>
            <a:pPr>
              <a:spcBef>
                <a:spcPts val="0"/>
              </a:spcBef>
              <a:buClrTx/>
              <a:buSzTx/>
            </a:pPr>
            <a:r>
              <a:rPr lang="en-US" dirty="0"/>
              <a:t>Just institutions provide an unbiased application of the natural/moral law</a:t>
            </a:r>
          </a:p>
          <a:p>
            <a:pPr>
              <a:spcBef>
                <a:spcPts val="0"/>
              </a:spcBef>
              <a:buClrTx/>
              <a:buSzTx/>
            </a:pPr>
            <a:r>
              <a:rPr lang="en-US" dirty="0"/>
              <a:t>Just institutions treat all equally, in accordance specifically with a natural duty to egalitarianism</a:t>
            </a:r>
          </a:p>
          <a:p>
            <a:pPr>
              <a:spcBef>
                <a:spcPts val="0"/>
              </a:spcBef>
              <a:buClrTx/>
              <a:buSzTx/>
            </a:pPr>
            <a:endParaRPr lang="en-US" dirty="0"/>
          </a:p>
          <a:p>
            <a:pPr>
              <a:spcBef>
                <a:spcPts val="0"/>
              </a:spcBef>
              <a:buClrTx/>
              <a:buSzTx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5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F7636-1948-9D4E-BCA2-D75CBF7E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Particularity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16CCA-954A-3B4B-8771-FF093C473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Particularity problem</a:t>
            </a:r>
          </a:p>
          <a:p>
            <a:pPr marL="0" indent="0">
              <a:buNone/>
            </a:pPr>
            <a:r>
              <a:rPr lang="en-GB" dirty="0"/>
              <a:t>If I have an obligation to comply with the law, it is an obligation to comply specifically with the laws of my political community</a:t>
            </a:r>
          </a:p>
          <a:p>
            <a:pPr marL="0" indent="0">
              <a:buNone/>
            </a:pPr>
            <a:r>
              <a:rPr lang="en-GB" dirty="0"/>
              <a:t>Duty to promote justice is not this </a:t>
            </a:r>
          </a:p>
          <a:p>
            <a:pPr marL="0" indent="0">
              <a:buNone/>
            </a:pPr>
            <a:r>
              <a:rPr lang="en-GB" dirty="0"/>
              <a:t>specific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b="1" dirty="0"/>
              <a:t>Reply 1</a:t>
            </a:r>
          </a:p>
          <a:p>
            <a:pPr marL="0" indent="0">
              <a:buNone/>
            </a:pPr>
            <a:r>
              <a:rPr lang="en-GB" dirty="0"/>
              <a:t>Must political obligation be </a:t>
            </a:r>
          </a:p>
          <a:p>
            <a:pPr marL="0" indent="0">
              <a:buNone/>
            </a:pPr>
            <a:r>
              <a:rPr lang="en-GB" dirty="0"/>
              <a:t>particular? </a:t>
            </a:r>
          </a:p>
          <a:p>
            <a:pPr marL="0" indent="0">
              <a:buNone/>
            </a:pPr>
            <a:r>
              <a:rPr lang="en-GB" b="1" dirty="0"/>
              <a:t>Reply 2 </a:t>
            </a:r>
          </a:p>
          <a:p>
            <a:pPr marL="0" indent="0">
              <a:buNone/>
            </a:pPr>
            <a:r>
              <a:rPr lang="en-GB" dirty="0"/>
              <a:t>Our natural duty to justice must </a:t>
            </a:r>
          </a:p>
          <a:p>
            <a:pPr marL="0" indent="0">
              <a:buNone/>
            </a:pPr>
            <a:r>
              <a:rPr lang="en-GB" dirty="0"/>
              <a:t>start somewhere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726B96-E26D-3943-A185-0BFC399DE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048000"/>
            <a:ext cx="3276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8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10373-D44F-CC40-8B92-ADD2F4FF0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Negligible Effect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07701-D1A6-8947-9906-4F5A2E5A8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The effect of my actions on furthering the end of justice is negligible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C84833-120E-6C40-B4C3-D940696C18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2743200"/>
            <a:ext cx="40005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578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55EC-89A1-4E42-A9BA-96B449A4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week: anarchy!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CF9E7AF-D3DB-1A4C-8774-C91D5EBBC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0" y="2006600"/>
            <a:ext cx="5397500" cy="4318000"/>
          </a:xfrm>
        </p:spPr>
      </p:pic>
    </p:spTree>
    <p:extLst>
      <p:ext uri="{BB962C8B-B14F-4D97-AF65-F5344CB8AC3E}">
        <p14:creationId xmlns:p14="http://schemas.microsoft.com/office/powerpoint/2010/main" val="21829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Fair play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79814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Basic principle: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en-GB" dirty="0"/>
              <a:t>it’s only fair that individual citizens pull their weight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Think e.g. of a </a:t>
            </a:r>
            <a:r>
              <a:rPr lang="en-GB" dirty="0" err="1"/>
              <a:t>houseshare</a:t>
            </a:r>
            <a:r>
              <a:rPr lang="en-GB" dirty="0"/>
              <a:t> dishwashing rotation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 have benefitted from others washing my dishes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When it comes to be my turn, it’s only fair that I do my part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600200"/>
            <a:ext cx="3202129" cy="479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0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Fair play theory </a:t>
            </a:r>
            <a:r>
              <a:rPr lang="mr-IN" dirty="0"/>
              <a:t>–</a:t>
            </a:r>
            <a:r>
              <a:rPr lang="en-US" dirty="0"/>
              <a:t> Hart’s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79814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H.L.A. Hart: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Others have a right to compliance from me in virtue of 2 facts</a:t>
            </a:r>
          </a:p>
          <a:p>
            <a:pPr marL="457200" indent="-45720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en-US" dirty="0"/>
              <a:t>They have contributed to a joint enterprise</a:t>
            </a:r>
          </a:p>
          <a:p>
            <a:pPr marL="457200" indent="-45720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en-US" dirty="0"/>
              <a:t>I have benefitted from that joint enterprise</a:t>
            </a:r>
          </a:p>
          <a:p>
            <a:pPr>
              <a:spcBef>
                <a:spcPts val="0"/>
              </a:spcBef>
              <a:buClrTx/>
              <a:buSzTx/>
            </a:pPr>
            <a:endParaRPr lang="en-US" dirty="0"/>
          </a:p>
          <a:p>
            <a:pPr>
              <a:spcBef>
                <a:spcPts val="0"/>
              </a:spcBef>
              <a:buClrTx/>
              <a:buSzTx/>
            </a:pPr>
            <a:r>
              <a:rPr lang="en-US" dirty="0"/>
              <a:t>Non-utilitarian</a:t>
            </a:r>
          </a:p>
          <a:p>
            <a:pPr>
              <a:spcBef>
                <a:spcPts val="0"/>
              </a:spcBef>
              <a:buClrTx/>
              <a:buSzTx/>
            </a:pPr>
            <a:r>
              <a:rPr lang="en-US" dirty="0"/>
              <a:t>Not consent based</a:t>
            </a:r>
          </a:p>
          <a:p>
            <a:pPr>
              <a:spcBef>
                <a:spcPts val="0"/>
              </a:spcBef>
              <a:buClrTx/>
              <a:buSzTx/>
            </a:pPr>
            <a:endParaRPr lang="en-US" dirty="0"/>
          </a:p>
          <a:p>
            <a:pPr>
              <a:spcBef>
                <a:spcPts val="0"/>
              </a:spcBef>
              <a:buClrTx/>
              <a:buSzTx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E9A624-00F5-E548-AE4F-F2F6AA640A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57400"/>
            <a:ext cx="3390900" cy="346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Free riders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Free rider: someone who transgresses another’s right to their compliance or contribution to a joint enterprise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Contrast with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Nervous cooperator: desires to contribute, but does not because they fear for the stability of the enterprise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Reluctant cooperator: desires to contribute, but does not on the grounds that they expect others to unfairly benefit without contributing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(According to </a:t>
            </a:r>
            <a:r>
              <a:rPr lang="en-US" dirty="0" err="1"/>
              <a:t>Arneson</a:t>
            </a:r>
            <a:r>
              <a:rPr lang="en-US" dirty="0"/>
              <a:t>) only free riders are blameworthy because they intend to benefit from the cooperation of others without themselves cooperating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Nozick’s</a:t>
            </a:r>
            <a:r>
              <a:rPr lang="en-US" dirty="0"/>
              <a:t> Public Address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FPT: Others have a right to compliance from me in virtue of 2 facts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spcBef>
                <a:spcPts val="0"/>
              </a:spcBef>
              <a:buClrTx/>
              <a:buSzTx/>
            </a:pPr>
            <a:r>
              <a:rPr lang="en-US" dirty="0"/>
              <a:t>They have contributed to a joint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dirty="0"/>
              <a:t>enterprise</a:t>
            </a:r>
          </a:p>
          <a:p>
            <a:pPr>
              <a:spcBef>
                <a:spcPts val="0"/>
              </a:spcBef>
              <a:buClrTx/>
              <a:buSzTx/>
            </a:pPr>
            <a:r>
              <a:rPr lang="en-US" dirty="0"/>
              <a:t>I have benefitted from that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dirty="0"/>
              <a:t>joint enterprise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But what if I </a:t>
            </a:r>
            <a:r>
              <a:rPr lang="en-US" dirty="0" err="1"/>
              <a:t>didn</a:t>
            </a:r>
            <a:r>
              <a:rPr lang="mr-IN" dirty="0"/>
              <a:t>’</a:t>
            </a:r>
            <a:r>
              <a:rPr lang="en-US" dirty="0"/>
              <a:t>t agree to the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enterprise or to receiving its benefits?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E.g. </a:t>
            </a:r>
            <a:r>
              <a:rPr lang="en-US" dirty="0" err="1"/>
              <a:t>Nozick’s</a:t>
            </a:r>
            <a:r>
              <a:rPr lang="en-US" dirty="0"/>
              <a:t> public address system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25598"/>
            <a:ext cx="2895600" cy="365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Initial replies to </a:t>
            </a:r>
            <a:r>
              <a:rPr lang="en-US" dirty="0" err="1"/>
              <a:t>Nozick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/>
              <a:t>The benefit in </a:t>
            </a:r>
            <a:r>
              <a:rPr lang="en-US" sz="2600" dirty="0" err="1"/>
              <a:t>Nozick’s</a:t>
            </a:r>
            <a:r>
              <a:rPr lang="en-US" sz="2600" dirty="0"/>
              <a:t> example is so meager as to render contribution-costs unreasonable to most people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/>
              <a:t>Thus further caveat for FPT: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dirty="0"/>
          </a:p>
          <a:p>
            <a:pPr marL="548640" lvl="2" indent="0">
              <a:spcBef>
                <a:spcPts val="0"/>
              </a:spcBef>
              <a:buClrTx/>
              <a:buSzTx/>
              <a:buNone/>
            </a:pPr>
            <a:r>
              <a:rPr lang="en-GB" sz="2600" dirty="0"/>
              <a:t>We are obligated to contribute to a joint enterprise from which we have benefited </a:t>
            </a:r>
            <a:r>
              <a:rPr lang="en-GB" sz="2600" b="1" dirty="0"/>
              <a:t>where the benefit from the scheme is greater than the cost</a:t>
            </a:r>
          </a:p>
          <a:p>
            <a:pPr marL="548640" lvl="2" indent="0">
              <a:spcBef>
                <a:spcPts val="0"/>
              </a:spcBef>
              <a:buClrTx/>
              <a:buSzTx/>
              <a:buNone/>
            </a:pPr>
            <a:endParaRPr lang="en-GB" sz="2600" b="1" dirty="0"/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GB" sz="2600" i="1" dirty="0">
                <a:solidFill>
                  <a:srgbClr val="940000"/>
                </a:solidFill>
              </a:rPr>
              <a:t>But surely some will benefit more from the scheme than someone who didn’t want it in the first place?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GB" sz="2600" dirty="0"/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GB" sz="2600" dirty="0"/>
              <a:t>Thus a further adjustment:</a:t>
            </a:r>
          </a:p>
          <a:p>
            <a:pPr marL="548640" lvl="2" indent="0">
              <a:spcBef>
                <a:spcPts val="0"/>
              </a:spcBef>
              <a:buClrTx/>
              <a:buSzTx/>
              <a:buNone/>
            </a:pPr>
            <a:endParaRPr lang="en-GB" sz="2600" dirty="0"/>
          </a:p>
          <a:p>
            <a:pPr marL="548640" lvl="2" indent="0">
              <a:spcBef>
                <a:spcPts val="0"/>
              </a:spcBef>
              <a:buClrTx/>
              <a:buSzTx/>
              <a:buNone/>
            </a:pPr>
            <a:r>
              <a:rPr lang="en-GB" sz="2600" dirty="0"/>
              <a:t>We are obligated to contribute (…) </a:t>
            </a:r>
            <a:r>
              <a:rPr lang="en-GB" sz="2600" b="1" dirty="0"/>
              <a:t>proportionally</a:t>
            </a:r>
            <a:r>
              <a:rPr lang="en-GB" sz="2600" dirty="0"/>
              <a:t> to the benefit granted us by the scheme</a:t>
            </a:r>
          </a:p>
          <a:p>
            <a:pPr marL="548640" lvl="2" indent="0">
              <a:spcBef>
                <a:spcPts val="0"/>
              </a:spcBef>
              <a:buClrTx/>
              <a:buSzTx/>
              <a:buNone/>
            </a:pPr>
            <a:endParaRPr lang="en-GB" sz="26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0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FPT and Voluntariness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“limiting argument”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FPT: Others have a right to compliance from me in virtue of 2 facts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spcBef>
                <a:spcPts val="0"/>
              </a:spcBef>
              <a:buClrTx/>
              <a:buSzTx/>
            </a:pPr>
            <a:r>
              <a:rPr lang="en-US" dirty="0"/>
              <a:t>They have contributed to a joint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dirty="0"/>
              <a:t>enterprise</a:t>
            </a:r>
          </a:p>
          <a:p>
            <a:pPr>
              <a:spcBef>
                <a:spcPts val="0"/>
              </a:spcBef>
              <a:buClrTx/>
              <a:buSzTx/>
            </a:pPr>
            <a:r>
              <a:rPr lang="en-US" dirty="0"/>
              <a:t>I have </a:t>
            </a:r>
            <a:r>
              <a:rPr lang="en-US" b="1" dirty="0"/>
              <a:t>voluntarily</a:t>
            </a:r>
            <a:r>
              <a:rPr lang="en-US" dirty="0"/>
              <a:t> benefitted from 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dirty="0"/>
              <a:t>that joint enterprise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n-US" dirty="0"/>
          </a:p>
          <a:p>
            <a:pPr marL="0" indent="0">
              <a:spcBef>
                <a:spcPts val="0"/>
              </a:spcBef>
              <a:buClrTx/>
              <a:buSzTx/>
              <a:buNone/>
            </a:pPr>
            <a:r>
              <a:rPr lang="en-US" dirty="0">
                <a:solidFill>
                  <a:srgbClr val="940000"/>
                </a:solidFill>
              </a:rPr>
              <a:t>	But isn’t this just consent?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25598"/>
            <a:ext cx="2895600" cy="365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6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John Simmons’ Water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00200"/>
            <a:ext cx="3962400" cy="48768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Simmons: FPT imposes obligations when benefits are </a:t>
            </a:r>
            <a:r>
              <a:rPr lang="en-US" b="1" dirty="0"/>
              <a:t>accepted</a:t>
            </a:r>
            <a:r>
              <a:rPr lang="en-US" dirty="0"/>
              <a:t>, not </a:t>
            </a:r>
            <a:r>
              <a:rPr lang="en-US" b="1" dirty="0"/>
              <a:t>received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And this is different from consenting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E.g. community water well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114800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3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2AB3-3170-F140-9D02-A350AB12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FPT’s </a:t>
            </a:r>
            <a:r>
              <a:rPr lang="en-US" dirty="0" err="1"/>
              <a:t>reductio</a:t>
            </a:r>
            <a:r>
              <a:rPr lang="en-US" dirty="0"/>
              <a:t> ad absurdum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1702B-5B1D-DC48-80DE-328E453D4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I have voluntarily accepted benefits from an unjust society?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/>
              <a:t>Reductio</a:t>
            </a:r>
            <a:r>
              <a:rPr lang="en-US" i="1" dirty="0"/>
              <a:t> ad absurdum:</a:t>
            </a:r>
          </a:p>
          <a:p>
            <a:pPr marL="457200" indent="-457200">
              <a:buAutoNum type="arabicPeriod"/>
            </a:pPr>
            <a:r>
              <a:rPr lang="en-US" dirty="0"/>
              <a:t>FPT maintains that if I have voluntarily accepted benefits from an social institution S, I am obligated to contribute proportionally to S</a:t>
            </a:r>
          </a:p>
          <a:p>
            <a:pPr marL="457200" indent="-457200">
              <a:buAutoNum type="arabicPeriod"/>
            </a:pPr>
            <a:r>
              <a:rPr lang="en-US" dirty="0"/>
              <a:t>If I were a non-Jewish German in the 1930s I might benefit from the segregation of Jews</a:t>
            </a:r>
          </a:p>
          <a:p>
            <a:pPr marL="457200" indent="-457200">
              <a:buAutoNum type="arabicPeriod"/>
            </a:pPr>
            <a:r>
              <a:rPr lang="en-US" dirty="0"/>
              <a:t>If I were a non-Jewish German in the 1930s I might be morally obligated to contribute to the segregation of Jews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07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13926</TotalTime>
  <Words>701</Words>
  <Application>Microsoft Macintosh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Clarity</vt:lpstr>
      <vt:lpstr>Political obligation</vt:lpstr>
      <vt:lpstr>Fair play theory</vt:lpstr>
      <vt:lpstr>Fair play theory – Hart’s analysis</vt:lpstr>
      <vt:lpstr>Free riders</vt:lpstr>
      <vt:lpstr>Nozick’s Public Address System</vt:lpstr>
      <vt:lpstr>Initial replies to Nozick</vt:lpstr>
      <vt:lpstr>FPT and Voluntariness</vt:lpstr>
      <vt:lpstr>John Simmons’ Water Well</vt:lpstr>
      <vt:lpstr>FPT’s reductio ad absurdum</vt:lpstr>
      <vt:lpstr>One more problem for FPT</vt:lpstr>
      <vt:lpstr>Natural Duty Theory</vt:lpstr>
      <vt:lpstr>The Particularity Problem </vt:lpstr>
      <vt:lpstr>Negligible Effect problem</vt:lpstr>
      <vt:lpstr>Next week: anarchy!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</dc:title>
  <dc:creator>Bennett, Matt</dc:creator>
  <cp:lastModifiedBy>Matthew Bennett</cp:lastModifiedBy>
  <cp:revision>90</cp:revision>
  <dcterms:created xsi:type="dcterms:W3CDTF">2006-08-16T00:00:00Z</dcterms:created>
  <dcterms:modified xsi:type="dcterms:W3CDTF">2019-10-24T10:59:31Z</dcterms:modified>
</cp:coreProperties>
</file>