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9" r:id="rId4"/>
    <p:sldId id="261" r:id="rId5"/>
    <p:sldId id="265" r:id="rId6"/>
    <p:sldId id="267" r:id="rId7"/>
    <p:sldId id="268" r:id="rId8"/>
    <p:sldId id="269" r:id="rId9"/>
    <p:sldId id="270" r:id="rId10"/>
    <p:sldId id="272" r:id="rId11"/>
    <p:sldId id="273" r:id="rId12"/>
    <p:sldId id="274"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1"/>
    <p:restoredTop sz="94669"/>
  </p:normalViewPr>
  <p:slideViewPr>
    <p:cSldViewPr>
      <p:cViewPr varScale="1">
        <p:scale>
          <a:sx n="87" d="100"/>
          <a:sy n="87" d="100"/>
        </p:scale>
        <p:origin x="43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1/19/20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Equality of opportunity</a:t>
            </a:r>
          </a:p>
        </p:txBody>
      </p:sp>
      <p:sp>
        <p:nvSpPr>
          <p:cNvPr id="3" name="Subtitle 2"/>
          <p:cNvSpPr>
            <a:spLocks noGrp="1"/>
          </p:cNvSpPr>
          <p:nvPr>
            <p:ph type="subTitle" idx="1"/>
          </p:nvPr>
        </p:nvSpPr>
        <p:spPr/>
        <p:txBody>
          <a:bodyPr>
            <a:normAutofit/>
          </a:bodyPr>
          <a:lstStyle/>
          <a:p>
            <a:endParaRPr lang="en-GB" b="1" dirty="0"/>
          </a:p>
          <a:p>
            <a:r>
              <a:rPr lang="en-GB" sz="2600" b="1" dirty="0"/>
              <a:t>Lecture 1</a:t>
            </a:r>
          </a:p>
          <a:p>
            <a:r>
              <a:rPr lang="en-GB" sz="2600" b="1" dirty="0"/>
              <a:t>Meritocracy and Fairness</a:t>
            </a:r>
          </a:p>
          <a:p>
            <a:endParaRPr lang="en-GB" dirty="0">
              <a:highlight>
                <a:srgbClr val="FFFF00"/>
              </a:highlight>
            </a:endParaRPr>
          </a:p>
        </p:txBody>
      </p:sp>
    </p:spTree>
    <p:extLst>
      <p:ext uri="{BB962C8B-B14F-4D97-AF65-F5344CB8AC3E}">
        <p14:creationId xmlns:p14="http://schemas.microsoft.com/office/powerpoint/2010/main" val="1847502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9983FA-1A07-224D-8DB1-2299A2A57948}"/>
              </a:ext>
            </a:extLst>
          </p:cNvPr>
          <p:cNvSpPr>
            <a:spLocks noGrp="1"/>
          </p:cNvSpPr>
          <p:nvPr>
            <p:ph type="title"/>
          </p:nvPr>
        </p:nvSpPr>
        <p:spPr>
          <a:xfrm>
            <a:off x="722313" y="1676400"/>
            <a:ext cx="7772400" cy="2200275"/>
          </a:xfrm>
        </p:spPr>
        <p:txBody>
          <a:bodyPr>
            <a:normAutofit/>
          </a:bodyPr>
          <a:lstStyle/>
          <a:p>
            <a:pPr algn="ctr"/>
            <a:r>
              <a:rPr lang="en-US" dirty="0"/>
              <a:t>FAIR EQUALITY OF OPPORTUNITY (FEO)</a:t>
            </a:r>
          </a:p>
        </p:txBody>
      </p:sp>
      <p:sp>
        <p:nvSpPr>
          <p:cNvPr id="5" name="Text Placeholder 4">
            <a:extLst>
              <a:ext uri="{FF2B5EF4-FFF2-40B4-BE49-F238E27FC236}">
                <a16:creationId xmlns:a16="http://schemas.microsoft.com/office/drawing/2014/main" id="{0510BA51-CA38-804C-8ACF-DCD591A4828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7368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1D4BE-E55D-F745-AEC7-E66170298DE8}"/>
              </a:ext>
            </a:extLst>
          </p:cNvPr>
          <p:cNvSpPr>
            <a:spLocks noGrp="1"/>
          </p:cNvSpPr>
          <p:nvPr>
            <p:ph type="title"/>
          </p:nvPr>
        </p:nvSpPr>
        <p:spPr/>
        <p:txBody>
          <a:bodyPr>
            <a:normAutofit/>
          </a:bodyPr>
          <a:lstStyle/>
          <a:p>
            <a:pPr algn="ctr"/>
            <a:r>
              <a:rPr lang="en-US" sz="3400" dirty="0"/>
              <a:t>What is Fair Equality of Opportunity (FEO)?</a:t>
            </a:r>
          </a:p>
        </p:txBody>
      </p:sp>
      <p:sp>
        <p:nvSpPr>
          <p:cNvPr id="3" name="Content Placeholder 2">
            <a:extLst>
              <a:ext uri="{FF2B5EF4-FFF2-40B4-BE49-F238E27FC236}">
                <a16:creationId xmlns:a16="http://schemas.microsoft.com/office/drawing/2014/main" id="{61A313DB-6D84-6C46-A9BB-9800315D2580}"/>
              </a:ext>
            </a:extLst>
          </p:cNvPr>
          <p:cNvSpPr>
            <a:spLocks noGrp="1"/>
          </p:cNvSpPr>
          <p:nvPr>
            <p:ph idx="1"/>
          </p:nvPr>
        </p:nvSpPr>
        <p:spPr/>
        <p:txBody>
          <a:bodyPr>
            <a:normAutofit/>
          </a:bodyPr>
          <a:lstStyle/>
          <a:p>
            <a:pPr marL="0" indent="0">
              <a:buNone/>
            </a:pPr>
            <a:r>
              <a:rPr lang="en-US" dirty="0"/>
              <a:t>FEO combines two principles:</a:t>
            </a:r>
          </a:p>
          <a:p>
            <a:pPr marL="0" indent="0">
              <a:buNone/>
            </a:pPr>
            <a:r>
              <a:rPr lang="en-US" b="1" dirty="0"/>
              <a:t>Meritocracy: </a:t>
            </a:r>
            <a:r>
              <a:rPr lang="en-US" dirty="0"/>
              <a:t>Desirable jobs or positions should be offered to the best-qualified applicants through competitions that no-one is excluded from entering</a:t>
            </a:r>
          </a:p>
          <a:p>
            <a:pPr marL="0" indent="0">
              <a:buNone/>
            </a:pPr>
            <a:r>
              <a:rPr lang="en-US" b="1" dirty="0"/>
              <a:t>Fair Background: </a:t>
            </a:r>
            <a:r>
              <a:rPr lang="en-US" dirty="0"/>
              <a:t>Access to qualifications should not be influenced by individuals’ socioeconomic background</a:t>
            </a:r>
            <a:endParaRPr lang="en-US" b="1" dirty="0"/>
          </a:p>
          <a:p>
            <a:pPr marL="0" indent="0">
              <a:buNone/>
            </a:pPr>
            <a:endParaRPr lang="en-US" dirty="0"/>
          </a:p>
          <a:p>
            <a:pPr marL="0" indent="0">
              <a:buNone/>
            </a:pPr>
            <a:r>
              <a:rPr lang="en-GB" dirty="0"/>
              <a:t>“Those with the same level of [natural] talent and ability, and the same willingness to use them, should have the same prospects of success regardless of their initial place in the social system” (Rawls, Theory of Justice, section 12)</a:t>
            </a:r>
          </a:p>
          <a:p>
            <a:pPr marL="0" indent="0">
              <a:buNone/>
            </a:pPr>
            <a:endParaRPr lang="en-US" dirty="0"/>
          </a:p>
        </p:txBody>
      </p:sp>
    </p:spTree>
    <p:extLst>
      <p:ext uri="{BB962C8B-B14F-4D97-AF65-F5344CB8AC3E}">
        <p14:creationId xmlns:p14="http://schemas.microsoft.com/office/powerpoint/2010/main" val="3848872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2E38F-9BDE-F34C-A92F-4CEF3498F275}"/>
              </a:ext>
            </a:extLst>
          </p:cNvPr>
          <p:cNvSpPr>
            <a:spLocks noGrp="1"/>
          </p:cNvSpPr>
          <p:nvPr>
            <p:ph type="title"/>
          </p:nvPr>
        </p:nvSpPr>
        <p:spPr/>
        <p:txBody>
          <a:bodyPr/>
          <a:lstStyle/>
          <a:p>
            <a:pPr algn="ctr"/>
            <a:r>
              <a:rPr lang="en-US" dirty="0"/>
              <a:t>FEO: further issues</a:t>
            </a:r>
          </a:p>
        </p:txBody>
      </p:sp>
      <p:sp>
        <p:nvSpPr>
          <p:cNvPr id="3" name="Content Placeholder 2">
            <a:extLst>
              <a:ext uri="{FF2B5EF4-FFF2-40B4-BE49-F238E27FC236}">
                <a16:creationId xmlns:a16="http://schemas.microsoft.com/office/drawing/2014/main" id="{BB6A3F2F-F72F-9242-86B8-1B4112BF54BC}"/>
              </a:ext>
            </a:extLst>
          </p:cNvPr>
          <p:cNvSpPr>
            <a:spLocks noGrp="1"/>
          </p:cNvSpPr>
          <p:nvPr>
            <p:ph idx="1"/>
          </p:nvPr>
        </p:nvSpPr>
        <p:spPr/>
        <p:txBody>
          <a:bodyPr/>
          <a:lstStyle/>
          <a:p>
            <a:pPr marL="0" indent="0">
              <a:buNone/>
            </a:pPr>
            <a:r>
              <a:rPr lang="en-US" b="1" dirty="0"/>
              <a:t>Benefits of FEO</a:t>
            </a:r>
          </a:p>
          <a:p>
            <a:r>
              <a:rPr lang="en-US" dirty="0"/>
              <a:t>Seems fairer than meritocracy, by dealing with unfair distribution of access to qualifications</a:t>
            </a:r>
          </a:p>
          <a:p>
            <a:r>
              <a:rPr lang="en-US" dirty="0"/>
              <a:t>FEO retains the importance of individual responsibility</a:t>
            </a:r>
          </a:p>
          <a:p>
            <a:endParaRPr lang="en-US" dirty="0"/>
          </a:p>
          <a:p>
            <a:pPr marL="0" indent="0">
              <a:buNone/>
            </a:pPr>
            <a:r>
              <a:rPr lang="en-US" b="1" dirty="0"/>
              <a:t>Possible policy recommendations: </a:t>
            </a:r>
            <a:r>
              <a:rPr lang="en-US" dirty="0"/>
              <a:t>public funding for schools, redistributive taxation, good social-care for children</a:t>
            </a:r>
          </a:p>
          <a:p>
            <a:pPr marL="0" indent="0">
              <a:buNone/>
            </a:pPr>
            <a:endParaRPr lang="en-US" b="1" dirty="0"/>
          </a:p>
          <a:p>
            <a:pPr marL="0" indent="0">
              <a:buNone/>
            </a:pPr>
            <a:r>
              <a:rPr lang="en-US" b="1" dirty="0">
                <a:solidFill>
                  <a:srgbClr val="C00000"/>
                </a:solidFill>
              </a:rPr>
              <a:t>The issue of priority: </a:t>
            </a:r>
            <a:r>
              <a:rPr lang="en-US" dirty="0">
                <a:solidFill>
                  <a:srgbClr val="C00000"/>
                </a:solidFill>
              </a:rPr>
              <a:t>which should take priority: Meritocracy or Fair Background?</a:t>
            </a:r>
            <a:endParaRPr lang="en-US" b="1" dirty="0">
              <a:solidFill>
                <a:srgbClr val="C00000"/>
              </a:solidFill>
            </a:endParaRPr>
          </a:p>
        </p:txBody>
      </p:sp>
    </p:spTree>
    <p:extLst>
      <p:ext uri="{BB962C8B-B14F-4D97-AF65-F5344CB8AC3E}">
        <p14:creationId xmlns:p14="http://schemas.microsoft.com/office/powerpoint/2010/main" val="293810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F427E-C5B7-1E4F-AAA6-33697D1F80E2}"/>
              </a:ext>
            </a:extLst>
          </p:cNvPr>
          <p:cNvSpPr>
            <a:spLocks noGrp="1"/>
          </p:cNvSpPr>
          <p:nvPr>
            <p:ph type="title"/>
          </p:nvPr>
        </p:nvSpPr>
        <p:spPr/>
        <p:txBody>
          <a:bodyPr/>
          <a:lstStyle/>
          <a:p>
            <a:pPr algn="ctr"/>
            <a:r>
              <a:rPr lang="en-US" dirty="0"/>
              <a:t>The Family Objection</a:t>
            </a:r>
          </a:p>
        </p:txBody>
      </p:sp>
      <p:sp>
        <p:nvSpPr>
          <p:cNvPr id="3" name="Content Placeholder 2">
            <a:extLst>
              <a:ext uri="{FF2B5EF4-FFF2-40B4-BE49-F238E27FC236}">
                <a16:creationId xmlns:a16="http://schemas.microsoft.com/office/drawing/2014/main" id="{E850E57B-5CC3-EA43-A865-7CE47814544B}"/>
              </a:ext>
            </a:extLst>
          </p:cNvPr>
          <p:cNvSpPr>
            <a:spLocks noGrp="1"/>
          </p:cNvSpPr>
          <p:nvPr>
            <p:ph idx="1"/>
          </p:nvPr>
        </p:nvSpPr>
        <p:spPr/>
        <p:txBody>
          <a:bodyPr/>
          <a:lstStyle/>
          <a:p>
            <a:pPr marL="0" indent="0">
              <a:buNone/>
            </a:pPr>
            <a:r>
              <a:rPr lang="en-US" dirty="0">
                <a:solidFill>
                  <a:srgbClr val="C00000"/>
                </a:solidFill>
              </a:rPr>
              <a:t>Family can have a strong influence on capacity to develop qualifications</a:t>
            </a:r>
          </a:p>
          <a:p>
            <a:pPr marL="0" indent="0">
              <a:buNone/>
            </a:pPr>
            <a:endParaRPr lang="en-US" dirty="0">
              <a:solidFill>
                <a:srgbClr val="C00000"/>
              </a:solidFill>
            </a:endParaRPr>
          </a:p>
          <a:p>
            <a:pPr marL="0" indent="0">
              <a:buNone/>
            </a:pPr>
            <a:r>
              <a:rPr lang="en-US" dirty="0">
                <a:solidFill>
                  <a:srgbClr val="C00000"/>
                </a:solidFill>
              </a:rPr>
              <a:t>One consequence of FEO could be extreme regulation (or abolition?) of the family</a:t>
            </a:r>
          </a:p>
          <a:p>
            <a:pPr marL="0" indent="0">
              <a:buNone/>
            </a:pPr>
            <a:endParaRPr lang="en-US" dirty="0">
              <a:solidFill>
                <a:srgbClr val="C00000"/>
              </a:solidFill>
            </a:endParaRPr>
          </a:p>
          <a:p>
            <a:pPr marL="0" indent="0">
              <a:buNone/>
            </a:pPr>
            <a:r>
              <a:rPr lang="en-US" dirty="0">
                <a:solidFill>
                  <a:srgbClr val="C00000"/>
                </a:solidFill>
              </a:rPr>
              <a:t>Is that a problem? </a:t>
            </a:r>
          </a:p>
          <a:p>
            <a:pPr marL="0" indent="0">
              <a:buNone/>
            </a:pPr>
            <a:r>
              <a:rPr lang="en-US" b="1" dirty="0">
                <a:solidFill>
                  <a:srgbClr val="C00000"/>
                </a:solidFill>
              </a:rPr>
              <a:t>Yes: </a:t>
            </a:r>
            <a:r>
              <a:rPr lang="en-US" dirty="0">
                <a:solidFill>
                  <a:srgbClr val="C00000"/>
                </a:solidFill>
              </a:rPr>
              <a:t>at the least it is a radical interference with individual liberty</a:t>
            </a:r>
          </a:p>
          <a:p>
            <a:pPr marL="0" indent="0">
              <a:buNone/>
            </a:pPr>
            <a:r>
              <a:rPr lang="en-US" b="1" dirty="0"/>
              <a:t>No: </a:t>
            </a:r>
            <a:r>
              <a:rPr lang="en-US" dirty="0"/>
              <a:t>Plato’s Republic, feminist critique of the family</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93140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FA1E7-3EFC-DB48-A152-D079E86F968F}"/>
              </a:ext>
            </a:extLst>
          </p:cNvPr>
          <p:cNvSpPr>
            <a:spLocks noGrp="1"/>
          </p:cNvSpPr>
          <p:nvPr>
            <p:ph type="title"/>
          </p:nvPr>
        </p:nvSpPr>
        <p:spPr/>
        <p:txBody>
          <a:bodyPr>
            <a:normAutofit fontScale="90000"/>
          </a:bodyPr>
          <a:lstStyle/>
          <a:p>
            <a:pPr algn="ctr"/>
            <a:r>
              <a:rPr lang="en-US" dirty="0"/>
              <a:t>The (Return of) the Unfairness Objection</a:t>
            </a:r>
          </a:p>
        </p:txBody>
      </p:sp>
      <p:sp>
        <p:nvSpPr>
          <p:cNvPr id="3" name="Content Placeholder 2">
            <a:extLst>
              <a:ext uri="{FF2B5EF4-FFF2-40B4-BE49-F238E27FC236}">
                <a16:creationId xmlns:a16="http://schemas.microsoft.com/office/drawing/2014/main" id="{EDE1D579-3FD1-B94B-9AF9-816E9E735BD9}"/>
              </a:ext>
            </a:extLst>
          </p:cNvPr>
          <p:cNvSpPr>
            <a:spLocks noGrp="1"/>
          </p:cNvSpPr>
          <p:nvPr>
            <p:ph idx="1"/>
          </p:nvPr>
        </p:nvSpPr>
        <p:spPr/>
        <p:txBody>
          <a:bodyPr>
            <a:normAutofit lnSpcReduction="10000"/>
          </a:bodyPr>
          <a:lstStyle/>
          <a:p>
            <a:pPr marL="0" indent="0">
              <a:buNone/>
            </a:pPr>
            <a:r>
              <a:rPr lang="en-US" b="1" dirty="0">
                <a:solidFill>
                  <a:srgbClr val="C00000"/>
                </a:solidFill>
              </a:rPr>
              <a:t>The Unfairness Objection to FEO</a:t>
            </a:r>
          </a:p>
          <a:p>
            <a:pPr marL="0" indent="0">
              <a:buNone/>
            </a:pPr>
            <a:r>
              <a:rPr lang="en-US" dirty="0">
                <a:solidFill>
                  <a:srgbClr val="C00000"/>
                </a:solidFill>
              </a:rPr>
              <a:t>FEO allows natural talents to influence access to qualifications, jobs, and social positions</a:t>
            </a:r>
          </a:p>
          <a:p>
            <a:pPr marL="0" indent="0">
              <a:buNone/>
            </a:pPr>
            <a:r>
              <a:rPr lang="en-US" dirty="0">
                <a:solidFill>
                  <a:srgbClr val="C00000"/>
                </a:solidFill>
              </a:rPr>
              <a:t>But natural talents are:</a:t>
            </a:r>
          </a:p>
          <a:p>
            <a:r>
              <a:rPr lang="en-US" dirty="0">
                <a:solidFill>
                  <a:srgbClr val="C00000"/>
                </a:solidFill>
              </a:rPr>
              <a:t>Unearned</a:t>
            </a:r>
          </a:p>
          <a:p>
            <a:r>
              <a:rPr lang="en-US" dirty="0">
                <a:solidFill>
                  <a:srgbClr val="C00000"/>
                </a:solidFill>
              </a:rPr>
              <a:t>Unequally distributed</a:t>
            </a:r>
          </a:p>
          <a:p>
            <a:pPr marL="0" indent="0">
              <a:buNone/>
            </a:pPr>
            <a:r>
              <a:rPr lang="en-US" b="1" dirty="0"/>
              <a:t>Answer 1: </a:t>
            </a:r>
            <a:r>
              <a:rPr lang="en-US" dirty="0"/>
              <a:t>Complement FEO with a third principle (e.g. Rawls’ difference or maximin principle)</a:t>
            </a:r>
          </a:p>
          <a:p>
            <a:pPr marL="0" indent="0">
              <a:buNone/>
            </a:pPr>
            <a:r>
              <a:rPr lang="en-US" b="1" dirty="0"/>
              <a:t>Answer 2: </a:t>
            </a:r>
            <a:r>
              <a:rPr lang="en-US" dirty="0"/>
              <a:t>Natural inequalities are morally different to social inequalities</a:t>
            </a:r>
          </a:p>
          <a:p>
            <a:pPr marL="0" indent="0">
              <a:buNone/>
            </a:pPr>
            <a:r>
              <a:rPr lang="en-US" b="1" dirty="0"/>
              <a:t>Answer 3: </a:t>
            </a:r>
            <a:r>
              <a:rPr lang="en-US" dirty="0"/>
              <a:t>Abandon FEO in </a:t>
            </a:r>
            <a:r>
              <a:rPr lang="en-US" dirty="0" err="1"/>
              <a:t>favour</a:t>
            </a:r>
            <a:r>
              <a:rPr lang="en-US" dirty="0"/>
              <a:t> of a fairer theory of equality of opportunity (next week)</a:t>
            </a:r>
            <a:endParaRPr lang="en-US" b="1" dirty="0"/>
          </a:p>
        </p:txBody>
      </p:sp>
    </p:spTree>
    <p:extLst>
      <p:ext uri="{BB962C8B-B14F-4D97-AF65-F5344CB8AC3E}">
        <p14:creationId xmlns:p14="http://schemas.microsoft.com/office/powerpoint/2010/main" val="3450455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A Popular Principle</a:t>
            </a:r>
          </a:p>
        </p:txBody>
      </p:sp>
      <p:sp>
        <p:nvSpPr>
          <p:cNvPr id="3" name="Content Placeholder 2"/>
          <p:cNvSpPr>
            <a:spLocks noGrp="1"/>
          </p:cNvSpPr>
          <p:nvPr>
            <p:ph sz="half" idx="1"/>
          </p:nvPr>
        </p:nvSpPr>
        <p:spPr/>
        <p:txBody>
          <a:bodyPr>
            <a:normAutofit lnSpcReduction="10000"/>
          </a:bodyPr>
          <a:lstStyle/>
          <a:p>
            <a:pPr marL="0" indent="0">
              <a:buNone/>
            </a:pPr>
            <a:endParaRPr lang="en-GB" dirty="0">
              <a:highlight>
                <a:srgbClr val="FFFF00"/>
              </a:highlight>
            </a:endParaRPr>
          </a:p>
          <a:p>
            <a:pPr marL="0" indent="0">
              <a:buNone/>
            </a:pPr>
            <a:endParaRPr lang="en-GB" dirty="0">
              <a:highlight>
                <a:srgbClr val="FFFF00"/>
              </a:highlight>
            </a:endParaRPr>
          </a:p>
          <a:p>
            <a:pPr marL="0" indent="0">
              <a:buNone/>
            </a:pPr>
            <a:endParaRPr lang="en-GB" dirty="0">
              <a:highlight>
                <a:srgbClr val="FFFF00"/>
              </a:highlight>
            </a:endParaRPr>
          </a:p>
          <a:p>
            <a:pPr marL="0" indent="0">
              <a:buNone/>
            </a:pPr>
            <a:endParaRPr lang="en-GB" dirty="0">
              <a:highlight>
                <a:srgbClr val="FFFF00"/>
              </a:highlight>
            </a:endParaRPr>
          </a:p>
          <a:p>
            <a:pPr marL="0" indent="0">
              <a:buNone/>
            </a:pPr>
            <a:endParaRPr lang="en-GB" sz="2800" dirty="0"/>
          </a:p>
          <a:p>
            <a:pPr marL="0" indent="0">
              <a:buNone/>
            </a:pPr>
            <a:endParaRPr lang="en-GB" dirty="0"/>
          </a:p>
          <a:p>
            <a:pPr marL="0" indent="0">
              <a:buNone/>
            </a:pPr>
            <a:r>
              <a:rPr lang="en-GB" dirty="0"/>
              <a:t>Our Party is the Party of equality of opportunity.</a:t>
            </a:r>
          </a:p>
          <a:p>
            <a:pPr marL="0" indent="0">
              <a:buNone/>
            </a:pPr>
            <a:r>
              <a:rPr lang="en-GB" dirty="0"/>
              <a:t>— Margaret Thatcher</a:t>
            </a:r>
          </a:p>
          <a:p>
            <a:pPr marL="0" indent="0">
              <a:buNone/>
            </a:pPr>
            <a:r>
              <a:rPr lang="en-GB" dirty="0"/>
              <a:t>(1975)</a:t>
            </a:r>
          </a:p>
          <a:p>
            <a:pPr marL="0" indent="0">
              <a:buNone/>
            </a:pPr>
            <a:endParaRPr lang="en-GB" sz="2800" dirty="0"/>
          </a:p>
        </p:txBody>
      </p:sp>
      <p:sp>
        <p:nvSpPr>
          <p:cNvPr id="4" name="Content Placeholder 3">
            <a:extLst>
              <a:ext uri="{FF2B5EF4-FFF2-40B4-BE49-F238E27FC236}">
                <a16:creationId xmlns:a16="http://schemas.microsoft.com/office/drawing/2014/main" id="{715A518A-0195-854E-96CC-9ACF758DDF1C}"/>
              </a:ext>
            </a:extLst>
          </p:cNvPr>
          <p:cNvSpPr>
            <a:spLocks noGrp="1"/>
          </p:cNvSpPr>
          <p:nvPr>
            <p:ph sz="half" idx="2"/>
          </p:nvPr>
        </p:nvSpPr>
        <p:spPr>
          <a:xfrm>
            <a:off x="4648200" y="1552907"/>
            <a:ext cx="4038600" cy="4718304"/>
          </a:xfrm>
        </p:spPr>
        <p:txBody>
          <a:bodyPr>
            <a:normAutofit lnSpcReduction="10000"/>
          </a:bodyPr>
          <a:lstStyle/>
          <a:p>
            <a:pPr marL="0" indent="0">
              <a:buNone/>
            </a:pPr>
            <a:r>
              <a:rPr lang="en-GB" sz="2600" dirty="0"/>
              <a:t>We won’t be ashamed of saying: we want an inclusive society with equality of opportunity for all</a:t>
            </a:r>
          </a:p>
          <a:p>
            <a:pPr marL="0" indent="0">
              <a:buNone/>
            </a:pPr>
            <a:r>
              <a:rPr lang="en-GB" sz="2600" dirty="0"/>
              <a:t>—Jeremy Corbyn (2016)</a:t>
            </a:r>
          </a:p>
          <a:p>
            <a:pPr marL="0" indent="0">
              <a:buNone/>
            </a:pPr>
            <a:endParaRPr lang="en-GB" sz="2600" dirty="0">
              <a:highlight>
                <a:srgbClr val="FFFF00"/>
              </a:highlight>
            </a:endParaRPr>
          </a:p>
          <a:p>
            <a:endParaRPr lang="en-US" dirty="0"/>
          </a:p>
        </p:txBody>
      </p:sp>
      <p:pic>
        <p:nvPicPr>
          <p:cNvPr id="6" name="Picture 5">
            <a:extLst>
              <a:ext uri="{FF2B5EF4-FFF2-40B4-BE49-F238E27FC236}">
                <a16:creationId xmlns:a16="http://schemas.microsoft.com/office/drawing/2014/main" id="{F2086BF5-793E-7348-B7B6-BBEB21B3DF16}"/>
              </a:ext>
            </a:extLst>
          </p:cNvPr>
          <p:cNvPicPr>
            <a:picLocks noChangeAspect="1"/>
          </p:cNvPicPr>
          <p:nvPr/>
        </p:nvPicPr>
        <p:blipFill rotWithShape="1">
          <a:blip r:embed="rId2">
            <a:extLst>
              <a:ext uri="{28A0092B-C50C-407E-A947-70E740481C1C}">
                <a14:useLocalDpi xmlns:a14="http://schemas.microsoft.com/office/drawing/2010/main" val="0"/>
              </a:ext>
            </a:extLst>
          </a:blip>
          <a:srcRect r="43364"/>
          <a:stretch/>
        </p:blipFill>
        <p:spPr>
          <a:xfrm>
            <a:off x="1219200" y="1531374"/>
            <a:ext cx="2514600" cy="2663952"/>
          </a:xfrm>
          <a:prstGeom prst="rect">
            <a:avLst/>
          </a:prstGeom>
        </p:spPr>
      </p:pic>
      <p:pic>
        <p:nvPicPr>
          <p:cNvPr id="8" name="Picture 7">
            <a:extLst>
              <a:ext uri="{FF2B5EF4-FFF2-40B4-BE49-F238E27FC236}">
                <a16:creationId xmlns:a16="http://schemas.microsoft.com/office/drawing/2014/main" id="{6D3A4EE8-7CE7-7449-BDEC-F47B887065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58032" y="4005226"/>
            <a:ext cx="3886200" cy="2599734"/>
          </a:xfrm>
          <a:prstGeom prst="rect">
            <a:avLst/>
          </a:prstGeom>
        </p:spPr>
      </p:pic>
    </p:spTree>
    <p:extLst>
      <p:ext uri="{BB962C8B-B14F-4D97-AF65-F5344CB8AC3E}">
        <p14:creationId xmlns:p14="http://schemas.microsoft.com/office/powerpoint/2010/main" val="426468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9983FA-1A07-224D-8DB1-2299A2A57948}"/>
              </a:ext>
            </a:extLst>
          </p:cNvPr>
          <p:cNvSpPr>
            <a:spLocks noGrp="1"/>
          </p:cNvSpPr>
          <p:nvPr>
            <p:ph type="title"/>
          </p:nvPr>
        </p:nvSpPr>
        <p:spPr>
          <a:xfrm>
            <a:off x="722313" y="1676400"/>
            <a:ext cx="7772400" cy="2200275"/>
          </a:xfrm>
        </p:spPr>
        <p:txBody>
          <a:bodyPr>
            <a:normAutofit/>
          </a:bodyPr>
          <a:lstStyle/>
          <a:p>
            <a:pPr algn="ctr"/>
            <a:r>
              <a:rPr lang="en-US" dirty="0"/>
              <a:t>meritocracy </a:t>
            </a:r>
          </a:p>
        </p:txBody>
      </p:sp>
      <p:sp>
        <p:nvSpPr>
          <p:cNvPr id="5" name="Text Placeholder 4">
            <a:extLst>
              <a:ext uri="{FF2B5EF4-FFF2-40B4-BE49-F238E27FC236}">
                <a16:creationId xmlns:a16="http://schemas.microsoft.com/office/drawing/2014/main" id="{0510BA51-CA38-804C-8ACF-DCD591A48280}"/>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47743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44545-F4CC-064F-82CB-4F88EC606E34}"/>
              </a:ext>
            </a:extLst>
          </p:cNvPr>
          <p:cNvSpPr>
            <a:spLocks noGrp="1"/>
          </p:cNvSpPr>
          <p:nvPr>
            <p:ph type="title"/>
          </p:nvPr>
        </p:nvSpPr>
        <p:spPr/>
        <p:txBody>
          <a:bodyPr/>
          <a:lstStyle/>
          <a:p>
            <a:pPr algn="ctr"/>
            <a:r>
              <a:rPr lang="en-US" dirty="0"/>
              <a:t>What is meritocracy?</a:t>
            </a:r>
          </a:p>
        </p:txBody>
      </p:sp>
      <p:sp>
        <p:nvSpPr>
          <p:cNvPr id="3" name="Content Placeholder 2">
            <a:extLst>
              <a:ext uri="{FF2B5EF4-FFF2-40B4-BE49-F238E27FC236}">
                <a16:creationId xmlns:a16="http://schemas.microsoft.com/office/drawing/2014/main" id="{215993A2-4E8C-DF45-80FE-D2F82AB5822C}"/>
              </a:ext>
            </a:extLst>
          </p:cNvPr>
          <p:cNvSpPr>
            <a:spLocks noGrp="1"/>
          </p:cNvSpPr>
          <p:nvPr>
            <p:ph idx="1"/>
          </p:nvPr>
        </p:nvSpPr>
        <p:spPr/>
        <p:txBody>
          <a:bodyPr>
            <a:normAutofit/>
          </a:bodyPr>
          <a:lstStyle/>
          <a:p>
            <a:pPr marL="0" indent="0">
              <a:buNone/>
            </a:pPr>
            <a:r>
              <a:rPr lang="en-US" b="1" dirty="0"/>
              <a:t>Meritocracy:</a:t>
            </a:r>
            <a:r>
              <a:rPr lang="en-US" dirty="0"/>
              <a:t> Desirable jobs or positions should be offered to the best-qualified applicants through competitions that no one is excluded from entering</a:t>
            </a:r>
          </a:p>
          <a:p>
            <a:pPr marL="0" indent="0">
              <a:buNone/>
            </a:pPr>
            <a:endParaRPr lang="en-US" dirty="0"/>
          </a:p>
          <a:p>
            <a:pPr marL="0" indent="0">
              <a:buNone/>
            </a:pPr>
            <a:r>
              <a:rPr lang="en-US" dirty="0"/>
              <a:t>AKA: “careers open to talents” (Rawls, </a:t>
            </a:r>
            <a:r>
              <a:rPr lang="en-US" i="1" dirty="0"/>
              <a:t>A Theory of Justice</a:t>
            </a:r>
            <a:r>
              <a:rPr lang="en-US" dirty="0"/>
              <a:t>)</a:t>
            </a:r>
          </a:p>
          <a:p>
            <a:pPr marL="0" indent="0">
              <a:buNone/>
            </a:pPr>
            <a:r>
              <a:rPr lang="en-US" dirty="0"/>
              <a:t>Proponents: David Miller (‘Deserving Jobs’), George Sher (‘Qualifications, Fairness, and Desert’)</a:t>
            </a:r>
          </a:p>
          <a:p>
            <a:pPr marL="0" indent="0">
              <a:buNone/>
            </a:pPr>
            <a:endParaRPr lang="en-US" dirty="0"/>
          </a:p>
          <a:p>
            <a:pPr marL="0" indent="0">
              <a:buNone/>
            </a:pPr>
            <a:r>
              <a:rPr lang="en-US" b="1" dirty="0"/>
              <a:t>“Best-qualified”: </a:t>
            </a:r>
            <a:r>
              <a:rPr lang="en-US" dirty="0"/>
              <a:t>a qualification for position X is an ability or disposition that contributes positively to performing the task </a:t>
            </a:r>
          </a:p>
        </p:txBody>
      </p:sp>
    </p:spTree>
    <p:extLst>
      <p:ext uri="{BB962C8B-B14F-4D97-AF65-F5344CB8AC3E}">
        <p14:creationId xmlns:p14="http://schemas.microsoft.com/office/powerpoint/2010/main" val="3524917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449C8-7075-994B-9594-395EF8864CCE}"/>
              </a:ext>
            </a:extLst>
          </p:cNvPr>
          <p:cNvSpPr>
            <a:spLocks noGrp="1"/>
          </p:cNvSpPr>
          <p:nvPr>
            <p:ph type="title"/>
          </p:nvPr>
        </p:nvSpPr>
        <p:spPr/>
        <p:txBody>
          <a:bodyPr/>
          <a:lstStyle/>
          <a:p>
            <a:pPr algn="ctr"/>
            <a:r>
              <a:rPr lang="en-US" dirty="0"/>
              <a:t>Justification I: Efficiency</a:t>
            </a:r>
          </a:p>
        </p:txBody>
      </p:sp>
      <p:sp>
        <p:nvSpPr>
          <p:cNvPr id="3" name="Content Placeholder 2">
            <a:extLst>
              <a:ext uri="{FF2B5EF4-FFF2-40B4-BE49-F238E27FC236}">
                <a16:creationId xmlns:a16="http://schemas.microsoft.com/office/drawing/2014/main" id="{03E90666-5DDC-8844-A332-7D01083D2485}"/>
              </a:ext>
            </a:extLst>
          </p:cNvPr>
          <p:cNvSpPr>
            <a:spLocks noGrp="1"/>
          </p:cNvSpPr>
          <p:nvPr>
            <p:ph idx="1"/>
          </p:nvPr>
        </p:nvSpPr>
        <p:spPr/>
        <p:txBody>
          <a:bodyPr>
            <a:normAutofit lnSpcReduction="10000"/>
          </a:bodyPr>
          <a:lstStyle/>
          <a:p>
            <a:pPr marL="0" indent="0">
              <a:buNone/>
            </a:pPr>
            <a:r>
              <a:rPr lang="en-US" b="1" dirty="0"/>
              <a:t>The efficiency argument: </a:t>
            </a:r>
            <a:r>
              <a:rPr lang="en-US" dirty="0"/>
              <a:t>Giving jobs and positions to the best qualified means that each job will be performed by those most capable of performing it</a:t>
            </a:r>
          </a:p>
          <a:p>
            <a:pPr marL="0" indent="0">
              <a:buNone/>
            </a:pPr>
            <a:endParaRPr lang="en-US" b="1" dirty="0"/>
          </a:p>
          <a:p>
            <a:pPr marL="0" indent="0">
              <a:buNone/>
            </a:pPr>
            <a:r>
              <a:rPr lang="en-US" dirty="0"/>
              <a:t>This is a </a:t>
            </a:r>
            <a:r>
              <a:rPr lang="en-US" b="1" dirty="0"/>
              <a:t>forward-looking </a:t>
            </a:r>
            <a:r>
              <a:rPr lang="en-US" dirty="0"/>
              <a:t>and </a:t>
            </a:r>
            <a:r>
              <a:rPr lang="en-US" b="1" dirty="0"/>
              <a:t>consequentialist </a:t>
            </a:r>
            <a:r>
              <a:rPr lang="en-US" dirty="0"/>
              <a:t>justification</a:t>
            </a:r>
          </a:p>
          <a:p>
            <a:pPr marL="0" indent="0">
              <a:buNone/>
            </a:pPr>
            <a:endParaRPr lang="en-US" dirty="0"/>
          </a:p>
          <a:p>
            <a:pPr marL="0" indent="0">
              <a:buNone/>
            </a:pPr>
            <a:r>
              <a:rPr lang="en-US" b="1" dirty="0">
                <a:solidFill>
                  <a:srgbClr val="C00000"/>
                </a:solidFill>
              </a:rPr>
              <a:t>Problem: </a:t>
            </a:r>
            <a:r>
              <a:rPr lang="en-US" dirty="0">
                <a:solidFill>
                  <a:srgbClr val="C00000"/>
                </a:solidFill>
              </a:rPr>
              <a:t>consequentialism will sometimes lead us to hire those who are </a:t>
            </a:r>
            <a:r>
              <a:rPr lang="en-US" b="1" dirty="0">
                <a:solidFill>
                  <a:srgbClr val="C00000"/>
                </a:solidFill>
              </a:rPr>
              <a:t>not </a:t>
            </a:r>
            <a:r>
              <a:rPr lang="en-US" dirty="0">
                <a:solidFill>
                  <a:srgbClr val="C00000"/>
                </a:solidFill>
              </a:rPr>
              <a:t>the best qualified</a:t>
            </a:r>
            <a:endParaRPr lang="en-US" b="1" dirty="0">
              <a:solidFill>
                <a:srgbClr val="C00000"/>
              </a:solidFill>
            </a:endParaRPr>
          </a:p>
          <a:p>
            <a:pPr marL="0" indent="0">
              <a:buNone/>
            </a:pPr>
            <a:endParaRPr lang="en-US" b="1" dirty="0">
              <a:solidFill>
                <a:srgbClr val="C00000"/>
              </a:solidFill>
            </a:endParaRPr>
          </a:p>
          <a:p>
            <a:pPr marL="0" indent="0">
              <a:buNone/>
            </a:pPr>
            <a:r>
              <a:rPr lang="en-US" dirty="0">
                <a:solidFill>
                  <a:srgbClr val="C00000"/>
                </a:solidFill>
              </a:rPr>
              <a:t>E.g. John and his wealthy grandmother</a:t>
            </a:r>
          </a:p>
          <a:p>
            <a:pPr marL="0" indent="0">
              <a:buNone/>
            </a:pPr>
            <a:r>
              <a:rPr lang="en-US" dirty="0">
                <a:solidFill>
                  <a:srgbClr val="C00000"/>
                </a:solidFill>
              </a:rPr>
              <a:t>vs. Jane the expert mechanic</a:t>
            </a:r>
          </a:p>
        </p:txBody>
      </p:sp>
      <p:pic>
        <p:nvPicPr>
          <p:cNvPr id="8" name="Picture 7">
            <a:extLst>
              <a:ext uri="{FF2B5EF4-FFF2-40B4-BE49-F238E27FC236}">
                <a16:creationId xmlns:a16="http://schemas.microsoft.com/office/drawing/2014/main" id="{DEC1040A-A221-5040-B225-47C708BC3312}"/>
              </a:ext>
            </a:extLst>
          </p:cNvPr>
          <p:cNvPicPr>
            <a:picLocks noChangeAspect="1"/>
          </p:cNvPicPr>
          <p:nvPr/>
        </p:nvPicPr>
        <p:blipFill rotWithShape="1">
          <a:blip r:embed="rId2">
            <a:extLst>
              <a:ext uri="{28A0092B-C50C-407E-A947-70E740481C1C}">
                <a14:useLocalDpi xmlns:a14="http://schemas.microsoft.com/office/drawing/2010/main" val="0"/>
              </a:ext>
            </a:extLst>
          </a:blip>
          <a:srcRect r="23077" b="7452"/>
          <a:stretch/>
        </p:blipFill>
        <p:spPr>
          <a:xfrm>
            <a:off x="6020375" y="4721640"/>
            <a:ext cx="2666425" cy="2136360"/>
          </a:xfrm>
          <a:prstGeom prst="rect">
            <a:avLst/>
          </a:prstGeom>
        </p:spPr>
      </p:pic>
    </p:spTree>
    <p:extLst>
      <p:ext uri="{BB962C8B-B14F-4D97-AF65-F5344CB8AC3E}">
        <p14:creationId xmlns:p14="http://schemas.microsoft.com/office/powerpoint/2010/main" val="161451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2C099-BA44-634D-9B9A-BE37345E94C4}"/>
              </a:ext>
            </a:extLst>
          </p:cNvPr>
          <p:cNvSpPr>
            <a:spLocks noGrp="1"/>
          </p:cNvSpPr>
          <p:nvPr>
            <p:ph type="title"/>
          </p:nvPr>
        </p:nvSpPr>
        <p:spPr/>
        <p:txBody>
          <a:bodyPr>
            <a:noAutofit/>
          </a:bodyPr>
          <a:lstStyle/>
          <a:p>
            <a:r>
              <a:rPr lang="en-US" sz="3400" dirty="0"/>
              <a:t>Justification II: Rewarding Past Performance</a:t>
            </a:r>
          </a:p>
        </p:txBody>
      </p:sp>
      <p:sp>
        <p:nvSpPr>
          <p:cNvPr id="3" name="Content Placeholder 2">
            <a:extLst>
              <a:ext uri="{FF2B5EF4-FFF2-40B4-BE49-F238E27FC236}">
                <a16:creationId xmlns:a16="http://schemas.microsoft.com/office/drawing/2014/main" id="{C9D4BADD-B957-DF4F-972C-743A786F5E99}"/>
              </a:ext>
            </a:extLst>
          </p:cNvPr>
          <p:cNvSpPr>
            <a:spLocks noGrp="1"/>
          </p:cNvSpPr>
          <p:nvPr>
            <p:ph idx="1"/>
          </p:nvPr>
        </p:nvSpPr>
        <p:spPr/>
        <p:txBody>
          <a:bodyPr>
            <a:normAutofit/>
          </a:bodyPr>
          <a:lstStyle/>
          <a:p>
            <a:pPr marL="0" indent="0">
              <a:buNone/>
            </a:pPr>
            <a:r>
              <a:rPr lang="en-US" b="1" dirty="0"/>
              <a:t>The past-performance argument: </a:t>
            </a:r>
            <a:r>
              <a:rPr lang="en-US" dirty="0"/>
              <a:t>Hiring the best qualified is a way of rewarding people for their past performance</a:t>
            </a:r>
          </a:p>
          <a:p>
            <a:pPr marL="0" indent="0">
              <a:buNone/>
            </a:pPr>
            <a:endParaRPr lang="en-US" dirty="0"/>
          </a:p>
          <a:p>
            <a:pPr marL="0" indent="0">
              <a:buNone/>
            </a:pPr>
            <a:r>
              <a:rPr lang="en-US" dirty="0"/>
              <a:t>This is a </a:t>
            </a:r>
            <a:r>
              <a:rPr lang="en-US" b="1" dirty="0"/>
              <a:t>backward-looking </a:t>
            </a:r>
            <a:r>
              <a:rPr lang="en-US" dirty="0"/>
              <a:t>justification</a:t>
            </a:r>
          </a:p>
          <a:p>
            <a:pPr marL="0" indent="0">
              <a:buNone/>
            </a:pPr>
            <a:endParaRPr lang="en-US" dirty="0"/>
          </a:p>
          <a:p>
            <a:pPr marL="0" indent="0">
              <a:buNone/>
            </a:pPr>
            <a:r>
              <a:rPr lang="en-US" b="1" dirty="0">
                <a:solidFill>
                  <a:srgbClr val="C00000"/>
                </a:solidFill>
              </a:rPr>
              <a:t>Problem: </a:t>
            </a:r>
            <a:r>
              <a:rPr lang="en-US" dirty="0">
                <a:solidFill>
                  <a:srgbClr val="C00000"/>
                </a:solidFill>
              </a:rPr>
              <a:t>it is possible to be the best qualified for a certain job without having performed the job well previously (see David Miller, ‘Deserving Jobs’)</a:t>
            </a:r>
          </a:p>
          <a:p>
            <a:pPr marL="0" indent="0">
              <a:buNone/>
            </a:pPr>
            <a:endParaRPr lang="en-US" b="1" dirty="0">
              <a:solidFill>
                <a:srgbClr val="C00000"/>
              </a:solidFill>
            </a:endParaRPr>
          </a:p>
          <a:p>
            <a:pPr marL="0" indent="0">
              <a:buNone/>
            </a:pPr>
            <a:r>
              <a:rPr lang="en-US" b="1" dirty="0">
                <a:solidFill>
                  <a:srgbClr val="C00000"/>
                </a:solidFill>
              </a:rPr>
              <a:t>Example: </a:t>
            </a:r>
            <a:r>
              <a:rPr lang="en-US" dirty="0">
                <a:solidFill>
                  <a:srgbClr val="C00000"/>
                </a:solidFill>
              </a:rPr>
              <a:t>Salieri vs Mozart</a:t>
            </a:r>
            <a:endParaRPr lang="en-US" b="1" dirty="0">
              <a:solidFill>
                <a:srgbClr val="C00000"/>
              </a:solidFill>
            </a:endParaRPr>
          </a:p>
        </p:txBody>
      </p:sp>
      <p:pic>
        <p:nvPicPr>
          <p:cNvPr id="5" name="Picture 4">
            <a:extLst>
              <a:ext uri="{FF2B5EF4-FFF2-40B4-BE49-F238E27FC236}">
                <a16:creationId xmlns:a16="http://schemas.microsoft.com/office/drawing/2014/main" id="{826C669C-B1CF-2446-9FE1-B0E95ECAE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4925670"/>
            <a:ext cx="3632200" cy="1932330"/>
          </a:xfrm>
          <a:prstGeom prst="rect">
            <a:avLst/>
          </a:prstGeom>
        </p:spPr>
      </p:pic>
    </p:spTree>
    <p:extLst>
      <p:ext uri="{BB962C8B-B14F-4D97-AF65-F5344CB8AC3E}">
        <p14:creationId xmlns:p14="http://schemas.microsoft.com/office/powerpoint/2010/main" val="205212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40E14-4F14-6241-B169-9AE0E46889D0}"/>
              </a:ext>
            </a:extLst>
          </p:cNvPr>
          <p:cNvSpPr>
            <a:spLocks noGrp="1"/>
          </p:cNvSpPr>
          <p:nvPr>
            <p:ph type="title"/>
          </p:nvPr>
        </p:nvSpPr>
        <p:spPr/>
        <p:txBody>
          <a:bodyPr/>
          <a:lstStyle/>
          <a:p>
            <a:r>
              <a:rPr lang="en-US" dirty="0"/>
              <a:t>Justification III: Respect for Agency</a:t>
            </a:r>
          </a:p>
        </p:txBody>
      </p:sp>
      <p:sp>
        <p:nvSpPr>
          <p:cNvPr id="3" name="Content Placeholder 2">
            <a:extLst>
              <a:ext uri="{FF2B5EF4-FFF2-40B4-BE49-F238E27FC236}">
                <a16:creationId xmlns:a16="http://schemas.microsoft.com/office/drawing/2014/main" id="{AAF432AA-275B-BA45-B4EA-612FDEA65B65}"/>
              </a:ext>
            </a:extLst>
          </p:cNvPr>
          <p:cNvSpPr>
            <a:spLocks noGrp="1"/>
          </p:cNvSpPr>
          <p:nvPr>
            <p:ph idx="1"/>
          </p:nvPr>
        </p:nvSpPr>
        <p:spPr/>
        <p:txBody>
          <a:bodyPr>
            <a:normAutofit/>
          </a:bodyPr>
          <a:lstStyle/>
          <a:p>
            <a:pPr marL="0" indent="0">
              <a:buNone/>
            </a:pPr>
            <a:r>
              <a:rPr lang="en-US" b="1" dirty="0"/>
              <a:t>The respect argument:</a:t>
            </a:r>
            <a:endParaRPr lang="en-US" dirty="0">
              <a:highlight>
                <a:srgbClr val="FFFF00"/>
              </a:highlight>
            </a:endParaRPr>
          </a:p>
          <a:p>
            <a:pPr marL="0" indent="0">
              <a:buNone/>
            </a:pPr>
            <a:r>
              <a:rPr lang="en-GB" dirty="0"/>
              <a:t>“When we hire by merit, we abstract from all facts about the applicants except their ability to perform well at the relevant tasks. By thus concentrating on their ability to perform, we treat them as agents whose purposeful acts are capable of making a difference in the world.” (Sher, ‘Qualification, Fairness and Desert,’ p. 119-120).</a:t>
            </a:r>
          </a:p>
          <a:p>
            <a:pPr marL="0" indent="0">
              <a:buNone/>
            </a:pPr>
            <a:r>
              <a:rPr lang="en-GB" b="1" dirty="0">
                <a:solidFill>
                  <a:srgbClr val="C00000"/>
                </a:solidFill>
              </a:rPr>
              <a:t>Problem 1: </a:t>
            </a:r>
            <a:r>
              <a:rPr lang="en-GB" dirty="0">
                <a:solidFill>
                  <a:srgbClr val="C00000"/>
                </a:solidFill>
              </a:rPr>
              <a:t>Is selecting according to qualifications the only way of respecting agents? We could also select according to need</a:t>
            </a:r>
          </a:p>
          <a:p>
            <a:pPr marL="0" indent="0">
              <a:buNone/>
            </a:pPr>
            <a:r>
              <a:rPr lang="en-GB" b="1" dirty="0">
                <a:solidFill>
                  <a:srgbClr val="C00000"/>
                </a:solidFill>
              </a:rPr>
              <a:t>Problem 2: </a:t>
            </a:r>
            <a:r>
              <a:rPr lang="en-GB" dirty="0">
                <a:solidFill>
                  <a:srgbClr val="C00000"/>
                </a:solidFill>
              </a:rPr>
              <a:t>The idea of respect may be too formal to help us here</a:t>
            </a:r>
            <a:endParaRPr lang="en-GB" b="1" dirty="0">
              <a:solidFill>
                <a:srgbClr val="C00000"/>
              </a:solidFill>
            </a:endParaRPr>
          </a:p>
          <a:p>
            <a:pPr marL="0" indent="0">
              <a:buNone/>
            </a:pPr>
            <a:endParaRPr lang="en-US" b="1" dirty="0">
              <a:highlight>
                <a:srgbClr val="FFFF00"/>
              </a:highlight>
            </a:endParaRPr>
          </a:p>
        </p:txBody>
      </p:sp>
    </p:spTree>
    <p:extLst>
      <p:ext uri="{BB962C8B-B14F-4D97-AF65-F5344CB8AC3E}">
        <p14:creationId xmlns:p14="http://schemas.microsoft.com/office/powerpoint/2010/main" val="3788435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53AB6-78F7-4B45-A913-F55D729A6202}"/>
              </a:ext>
            </a:extLst>
          </p:cNvPr>
          <p:cNvSpPr>
            <a:spLocks noGrp="1"/>
          </p:cNvSpPr>
          <p:nvPr>
            <p:ph type="title"/>
          </p:nvPr>
        </p:nvSpPr>
        <p:spPr/>
        <p:txBody>
          <a:bodyPr/>
          <a:lstStyle/>
          <a:p>
            <a:r>
              <a:rPr lang="en-US" dirty="0"/>
              <a:t>Justification IV: Desert and Fairness</a:t>
            </a:r>
          </a:p>
        </p:txBody>
      </p:sp>
      <p:sp>
        <p:nvSpPr>
          <p:cNvPr id="3" name="Content Placeholder 2">
            <a:extLst>
              <a:ext uri="{FF2B5EF4-FFF2-40B4-BE49-F238E27FC236}">
                <a16:creationId xmlns:a16="http://schemas.microsoft.com/office/drawing/2014/main" id="{31609144-2687-C648-BCF9-3B59982CE118}"/>
              </a:ext>
            </a:extLst>
          </p:cNvPr>
          <p:cNvSpPr>
            <a:spLocks noGrp="1"/>
          </p:cNvSpPr>
          <p:nvPr>
            <p:ph idx="1"/>
          </p:nvPr>
        </p:nvSpPr>
        <p:spPr>
          <a:xfrm>
            <a:off x="228600" y="1440426"/>
            <a:ext cx="8686800" cy="5105400"/>
          </a:xfrm>
        </p:spPr>
        <p:txBody>
          <a:bodyPr>
            <a:noAutofit/>
          </a:bodyPr>
          <a:lstStyle/>
          <a:p>
            <a:pPr marL="457200" lvl="0" indent="-457200">
              <a:buFont typeface="+mj-lt"/>
              <a:buAutoNum type="arabicPeriod"/>
            </a:pPr>
            <a:r>
              <a:rPr lang="en-GB" sz="2000" dirty="0"/>
              <a:t>In a fair society, jobs would be allocated to workers whose actual contribution-value is proportional to their salary </a:t>
            </a:r>
          </a:p>
          <a:p>
            <a:pPr marL="457200" lvl="0" indent="-457200">
              <a:buFont typeface="+mj-lt"/>
              <a:buAutoNum type="arabicPeriod"/>
            </a:pPr>
            <a:r>
              <a:rPr lang="en-GB" sz="2000" dirty="0"/>
              <a:t>Fairness requires that our hiring practices maximise the chances of our society being fair in the way described in 1</a:t>
            </a:r>
          </a:p>
          <a:p>
            <a:pPr marL="457200" lvl="0" indent="-457200">
              <a:buFont typeface="+mj-lt"/>
              <a:buAutoNum type="arabicPeriod"/>
            </a:pPr>
            <a:r>
              <a:rPr lang="en-GB" sz="2000" dirty="0"/>
              <a:t>The best-qualified candidate is most likely to perform the job perfectly</a:t>
            </a:r>
          </a:p>
          <a:p>
            <a:pPr marL="457200" lvl="0" indent="-457200">
              <a:buFont typeface="+mj-lt"/>
              <a:buAutoNum type="arabicPeriod"/>
            </a:pPr>
            <a:r>
              <a:rPr lang="en-GB" sz="2000" dirty="0"/>
              <a:t>A person performs a job perfectly </a:t>
            </a:r>
            <a:r>
              <a:rPr lang="en-GB" sz="2000" dirty="0" err="1"/>
              <a:t>iff</a:t>
            </a:r>
            <a:r>
              <a:rPr lang="en-GB" sz="2000" dirty="0"/>
              <a:t> the value of their work is equal to the value of the designed contribution of the job</a:t>
            </a:r>
          </a:p>
          <a:p>
            <a:pPr marL="457200" lvl="0" indent="-457200">
              <a:buFont typeface="+mj-lt"/>
              <a:buAutoNum type="arabicPeriod"/>
            </a:pPr>
            <a:r>
              <a:rPr lang="en-GB" sz="2000" dirty="0"/>
              <a:t>The value of the work done by the best-qualified candidate is most likely to equal the value of the designed contribution of the job. (from 3 and 4)</a:t>
            </a:r>
          </a:p>
          <a:p>
            <a:pPr marL="457200" lvl="0" indent="-457200">
              <a:buFont typeface="+mj-lt"/>
              <a:buAutoNum type="arabicPeriod"/>
            </a:pPr>
            <a:r>
              <a:rPr lang="en-GB" sz="2000" dirty="0"/>
              <a:t>Grant that in our society jobs are created with salaries proportional to their designed contribution-value</a:t>
            </a:r>
          </a:p>
          <a:p>
            <a:pPr marL="457200" lvl="0" indent="-457200">
              <a:buFont typeface="+mj-lt"/>
              <a:buAutoNum type="arabicPeriod"/>
            </a:pPr>
            <a:r>
              <a:rPr lang="en-GB" sz="2000" dirty="0"/>
              <a:t>The contribution-value of the work done by the best-qualified candidate is, if hired, most likely to be proportional to their salary (from 5 and 6)</a:t>
            </a:r>
          </a:p>
          <a:p>
            <a:pPr marL="457200" lvl="0" indent="-457200">
              <a:buFont typeface="+mj-lt"/>
              <a:buAutoNum type="arabicPeriod"/>
            </a:pPr>
            <a:r>
              <a:rPr lang="en-GB" sz="2000" dirty="0"/>
              <a:t>We ought to hire the best-qualified candidate (from 2 and 7) </a:t>
            </a:r>
          </a:p>
        </p:txBody>
      </p:sp>
    </p:spTree>
    <p:extLst>
      <p:ext uri="{BB962C8B-B14F-4D97-AF65-F5344CB8AC3E}">
        <p14:creationId xmlns:p14="http://schemas.microsoft.com/office/powerpoint/2010/main" val="1403137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charRg st="119" end="23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charRg st="236" end="30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charRg st="309" end="43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charRg st="433" end="58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charRg st="582" end="68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charRg st="689" end="83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charRg st="837" end="89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2D5F2-D289-874F-97FB-3C001CF4D7F1}"/>
              </a:ext>
            </a:extLst>
          </p:cNvPr>
          <p:cNvSpPr>
            <a:spLocks noGrp="1"/>
          </p:cNvSpPr>
          <p:nvPr>
            <p:ph type="title"/>
          </p:nvPr>
        </p:nvSpPr>
        <p:spPr/>
        <p:txBody>
          <a:bodyPr/>
          <a:lstStyle/>
          <a:p>
            <a:pPr algn="ctr"/>
            <a:r>
              <a:rPr lang="en-US" dirty="0"/>
              <a:t>Objection to Meritocracy</a:t>
            </a:r>
          </a:p>
        </p:txBody>
      </p:sp>
      <p:sp>
        <p:nvSpPr>
          <p:cNvPr id="3" name="Content Placeholder 2">
            <a:extLst>
              <a:ext uri="{FF2B5EF4-FFF2-40B4-BE49-F238E27FC236}">
                <a16:creationId xmlns:a16="http://schemas.microsoft.com/office/drawing/2014/main" id="{5A7C09F1-8C43-FF4C-B55A-639D0C7A01CA}"/>
              </a:ext>
            </a:extLst>
          </p:cNvPr>
          <p:cNvSpPr>
            <a:spLocks noGrp="1"/>
          </p:cNvSpPr>
          <p:nvPr>
            <p:ph idx="1"/>
          </p:nvPr>
        </p:nvSpPr>
        <p:spPr/>
        <p:txBody>
          <a:bodyPr>
            <a:normAutofit/>
          </a:bodyPr>
          <a:lstStyle/>
          <a:p>
            <a:pPr marL="0" indent="0">
              <a:buNone/>
            </a:pPr>
            <a:r>
              <a:rPr lang="en-US" b="1" dirty="0"/>
              <a:t>The Unfairness Objection </a:t>
            </a:r>
          </a:p>
          <a:p>
            <a:pPr marL="0" indent="0">
              <a:buNone/>
            </a:pPr>
            <a:r>
              <a:rPr lang="en-US" dirty="0"/>
              <a:t>(Bernard Williams, ‘The Idea of Equality’, John Rawls, </a:t>
            </a:r>
            <a:r>
              <a:rPr lang="en-US" i="1" dirty="0"/>
              <a:t>A Theory of Justice, </a:t>
            </a:r>
            <a:r>
              <a:rPr lang="en-US" dirty="0"/>
              <a:t>sections 11 and 12)</a:t>
            </a:r>
          </a:p>
          <a:p>
            <a:pPr marL="0" indent="0">
              <a:buNone/>
            </a:pPr>
            <a:endParaRPr lang="en-US" dirty="0"/>
          </a:p>
          <a:p>
            <a:pPr marL="0" indent="0">
              <a:buNone/>
            </a:pPr>
            <a:r>
              <a:rPr lang="en-US" dirty="0"/>
              <a:t>In societies with significant inequality, people start with unequal opportunities to develop qualifications</a:t>
            </a:r>
            <a:endParaRPr lang="en-GB" dirty="0"/>
          </a:p>
          <a:p>
            <a:pPr marL="0" indent="0">
              <a:buNone/>
            </a:pPr>
            <a:r>
              <a:rPr lang="en-US" dirty="0"/>
              <a:t>Fairness at the level of competition for a position fails to respond to this deeper unfairness </a:t>
            </a:r>
            <a:endParaRPr lang="en-GB" dirty="0"/>
          </a:p>
          <a:p>
            <a:pPr marL="0" indent="0">
              <a:buNone/>
            </a:pPr>
            <a:endParaRPr lang="en-US" dirty="0"/>
          </a:p>
          <a:p>
            <a:pPr marL="0" indent="0">
              <a:buNone/>
            </a:pPr>
            <a:r>
              <a:rPr lang="en-US" b="1" dirty="0"/>
              <a:t>E.g. </a:t>
            </a:r>
            <a:r>
              <a:rPr lang="en-US" dirty="0"/>
              <a:t>Bernard Williams’ Warrior Class Case</a:t>
            </a:r>
            <a:endParaRPr lang="en-US" b="1" dirty="0">
              <a:highlight>
                <a:srgbClr val="FFFF00"/>
              </a:highlight>
            </a:endParaRPr>
          </a:p>
        </p:txBody>
      </p:sp>
      <p:pic>
        <p:nvPicPr>
          <p:cNvPr id="5" name="Picture 4">
            <a:extLst>
              <a:ext uri="{FF2B5EF4-FFF2-40B4-BE49-F238E27FC236}">
                <a16:creationId xmlns:a16="http://schemas.microsoft.com/office/drawing/2014/main" id="{27666025-5DF8-2A43-BEFF-B9BB054AA0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4495800"/>
            <a:ext cx="1981200" cy="2251363"/>
          </a:xfrm>
          <a:prstGeom prst="rect">
            <a:avLst/>
          </a:prstGeom>
        </p:spPr>
      </p:pic>
    </p:spTree>
    <p:extLst>
      <p:ext uri="{BB962C8B-B14F-4D97-AF65-F5344CB8AC3E}">
        <p14:creationId xmlns:p14="http://schemas.microsoft.com/office/powerpoint/2010/main" val="661635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7987</TotalTime>
  <Words>924</Words>
  <Application>Microsoft Macintosh PowerPoint</Application>
  <PresentationFormat>On-screen Show (4:3)</PresentationFormat>
  <Paragraphs>96</Paragraphs>
  <Slides>14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14</vt:i4>
      </vt:variant>
    </vt:vector>
  </HeadingPairs>
  <TitlesOfParts>
    <vt:vector size="16" baseType="lpstr">
      <vt:lpstr>Arial</vt:lpstr>
      <vt:lpstr>Clarity</vt:lpstr>
      <vt:lpstr>Equality of opportunity</vt:lpstr>
      <vt:lpstr>A Popular Principle</vt:lpstr>
      <vt:lpstr>meritocracy </vt:lpstr>
      <vt:lpstr>What is meritocracy?</vt:lpstr>
      <vt:lpstr>Justification I: Efficiency</vt:lpstr>
      <vt:lpstr>Justification II: Rewarding Past Performance</vt:lpstr>
      <vt:lpstr>Justification III: Respect for Agency</vt:lpstr>
      <vt:lpstr>Justification IV: Desert and Fairness</vt:lpstr>
      <vt:lpstr>Objection to Meritocracy</vt:lpstr>
      <vt:lpstr>FAIR EQUALITY OF OPPORTUNITY (FEO)</vt:lpstr>
      <vt:lpstr>What is Fair Equality of Opportunity (FEO)?</vt:lpstr>
      <vt:lpstr>FEO: further issues</vt:lpstr>
      <vt:lpstr>The Family Objection</vt:lpstr>
      <vt:lpstr>The (Return of) the Unfairness Objection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Hegel</dc:title>
  <dc:creator>Bennett, Matt</dc:creator>
  <cp:lastModifiedBy>Matthew Bennett</cp:lastModifiedBy>
  <cp:revision>82</cp:revision>
  <dcterms:created xsi:type="dcterms:W3CDTF">2006-08-16T00:00:00Z</dcterms:created>
  <dcterms:modified xsi:type="dcterms:W3CDTF">2020-01-19T17:13:55Z</dcterms:modified>
</cp:coreProperties>
</file>