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5" r:id="rId3"/>
    <p:sldId id="259" r:id="rId4"/>
    <p:sldId id="276" r:id="rId5"/>
    <p:sldId id="277" r:id="rId6"/>
    <p:sldId id="290" r:id="rId7"/>
    <p:sldId id="278" r:id="rId8"/>
    <p:sldId id="279" r:id="rId9"/>
    <p:sldId id="288" r:id="rId10"/>
    <p:sldId id="289" r:id="rId11"/>
    <p:sldId id="280" r:id="rId12"/>
    <p:sldId id="281" r:id="rId13"/>
    <p:sldId id="282" r:id="rId14"/>
    <p:sldId id="283" r:id="rId15"/>
    <p:sldId id="284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28"/>
    <p:restoredTop sz="94674"/>
  </p:normalViewPr>
  <p:slideViewPr>
    <p:cSldViewPr>
      <p:cViewPr varScale="1">
        <p:scale>
          <a:sx n="118" d="100"/>
          <a:sy n="118" d="100"/>
        </p:scale>
        <p:origin x="208" y="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Equality of opportunity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  <a:p>
            <a:r>
              <a:rPr lang="en-GB" sz="2600" b="1" dirty="0"/>
              <a:t>Lecture 2</a:t>
            </a:r>
          </a:p>
          <a:p>
            <a:r>
              <a:rPr lang="en-GB" sz="2600" b="1" dirty="0"/>
              <a:t>Luck and Scepticism</a:t>
            </a:r>
          </a:p>
          <a:p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475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Test of Moral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544" y="4343400"/>
            <a:ext cx="5792056" cy="236220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dirty="0" smtClean="0"/>
              <a:t>New technology (e.g. holograms, droids)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dirty="0"/>
              <a:t>Everyone works to the best of their ability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dirty="0" smtClean="0"/>
              <a:t>Increased productivity for all</a:t>
            </a:r>
            <a:endParaRPr lang="en-US" dirty="0"/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dirty="0" smtClean="0"/>
              <a:t>Some increase their productivity more than others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dirty="0" smtClean="0"/>
              <a:t>Distribution of benefits of increased productivity?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579120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1371600"/>
            <a:ext cx="2514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do we do?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– distribute the benefits equally</a:t>
            </a:r>
          </a:p>
          <a:p>
            <a:r>
              <a:rPr lang="en-US" dirty="0" smtClean="0"/>
              <a:t>(e.g. all increase income by 10%)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 – distribute benefits proportional to productivity increase</a:t>
            </a:r>
          </a:p>
          <a:p>
            <a:r>
              <a:rPr lang="en-US" dirty="0" smtClean="0"/>
              <a:t>(e.g. increase income for best able by 15%</a:t>
            </a:r>
          </a:p>
          <a:p>
            <a:r>
              <a:rPr lang="en-US" dirty="0" smtClean="0"/>
              <a:t>and increase income for least able by 5%)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7E2D68-D3C4-584B-8459-CC5AFE4D3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Objection III: Epistemic difficulties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CAA8DC-4453-EB46-AFB8-50ADE4B51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epistemic objection: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LE requires an impossible level of knowledge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need to know: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Current levels of well-being for each person;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Whether current levels of well-being result from choices for which people are responsible;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we are responsible for (raises difficult questions about responsibility, free will, and determinism). </a:t>
            </a:r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7E2D68-D3C4-584B-8459-CC5AFE4D3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Objection IV: 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CAA8DC-4453-EB46-AFB8-50ADE4B51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equality objection (aka: the abandonment objection):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abandons those who are disadvantaged because of choices they made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Reckless motorcyclist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Reply 1: Legally prohibit bad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choices?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Reply 2: Insure against bad choices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Example 2: Impoverished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carers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39715F-4A1E-6748-95EA-0B1CF83F6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356" y="3124200"/>
            <a:ext cx="2272857" cy="292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6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A9983FA-1A07-224D-8DB1-2299A2A5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2200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Scepticism</a:t>
            </a:r>
            <a:r>
              <a:rPr lang="en-US" dirty="0"/>
              <a:t> about equality of opportunity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510BA51-CA38-804C-8ACF-DCD591A482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31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7E2D68-D3C4-584B-8459-CC5AFE4D3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Problem 1: A Dilemma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CAA8DC-4453-EB46-AFB8-50ADE4B51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895344"/>
            <a:ext cx="4038600" cy="296265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are equalized up to a single moment in people’s lives, the Moment of Equal Opportunity.</a:t>
            </a:r>
          </a:p>
          <a:p>
            <a:pPr marL="0" indent="0">
              <a:buNone/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Problem: inequalities after the MEO are unjustified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841AF7-CCE1-D143-8908-250C8B8ED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3895344"/>
            <a:ext cx="4038600" cy="2962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are equalized throughout people’s lives.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Problem: insurmountable epistemic and efficiency-related difficulties.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E0B5FA2-6090-A14E-A682-B8BEA2839073}"/>
              </a:ext>
            </a:extLst>
          </p:cNvPr>
          <p:cNvSpPr txBox="1">
            <a:spLocks/>
          </p:cNvSpPr>
          <p:nvPr/>
        </p:nvSpPr>
        <p:spPr>
          <a:xfrm>
            <a:off x="457200" y="1524000"/>
            <a:ext cx="584835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Chambers (‘Each Outcome is Another Opportunity’)</a:t>
            </a:r>
          </a:p>
          <a:p>
            <a:pPr marL="0" indent="0">
              <a:buFont typeface="Arial" pitchFamily="34" charset="0"/>
              <a:buNone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two ways to equalize opportunities:</a:t>
            </a:r>
            <a:endParaRPr lang="en-US" sz="26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FD1D5B0-2D6F-E946-900B-9A4931E8D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1408471"/>
            <a:ext cx="16573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5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7E2D68-D3C4-584B-8459-CC5AFE4D3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Problem 1: A Dilemma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CAA8DC-4453-EB46-AFB8-50ADE4B51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895344"/>
            <a:ext cx="4038600" cy="296265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are equalized up to a single moment in people’s lives, the Moment of Equal Opportunity.</a:t>
            </a:r>
          </a:p>
          <a:p>
            <a:pPr marL="0" indent="0">
              <a:buNone/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Problem: inequalities after the MEO are unjustified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841AF7-CCE1-D143-8908-250C8B8ED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3895344"/>
            <a:ext cx="4038600" cy="2962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Reply: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ethical inconsistency if the MEO is perfectly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realised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truly perfect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MEO is impossible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E0B5FA2-6090-A14E-A682-B8BEA2839073}"/>
              </a:ext>
            </a:extLst>
          </p:cNvPr>
          <p:cNvSpPr txBox="1">
            <a:spLocks/>
          </p:cNvSpPr>
          <p:nvPr/>
        </p:nvSpPr>
        <p:spPr>
          <a:xfrm>
            <a:off x="457200" y="1524000"/>
            <a:ext cx="584835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Chambers (‘Each Outcome is Another Opportunity’)</a:t>
            </a:r>
          </a:p>
          <a:p>
            <a:pPr marL="0" indent="0">
              <a:buFont typeface="Arial" pitchFamily="34" charset="0"/>
              <a:buNone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two ways to equalize opportunities:</a:t>
            </a:r>
            <a:endParaRPr lang="en-US" sz="26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FD1D5B0-2D6F-E946-900B-9A4931E8D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1408471"/>
            <a:ext cx="16573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9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7E2D68-D3C4-584B-8459-CC5AFE4D3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Problem 2: A useless label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CAA8DC-4453-EB46-AFB8-50ADE4B51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Radcliffe-Richards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(‘Equality of Opportunity’):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Theories of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all too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for the category to be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meaningful</a:t>
            </a:r>
          </a:p>
          <a:p>
            <a:pPr marL="0" indent="0" algn="just">
              <a:buNone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Reply: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Fairness as the unifying idea?</a:t>
            </a:r>
          </a:p>
          <a:p>
            <a:pPr marL="0" indent="0" algn="just">
              <a:buNone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But: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luck egalitarianism does have a different focus (welfare) than the other theories of equality of opportunity  (jobs and social positions). </a:t>
            </a:r>
          </a:p>
          <a:p>
            <a:pPr marL="0" indent="0" algn="just">
              <a:buNone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BE53D9-3DC4-5E41-BFDB-DFE8C23A8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00200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6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7E2D68-D3C4-584B-8459-CC5AFE4D3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Recap: Meritocracy and FEO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CAA8DC-4453-EB46-AFB8-50ADE4B51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Meritocracy: </a:t>
            </a:r>
            <a: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  <a:t>desirable jobs or positions should be offered to the best-qualified applicants through competitions that no one is excluded from entering. </a:t>
            </a:r>
          </a:p>
          <a:p>
            <a:pPr marL="0" indent="0" algn="just">
              <a:buNone/>
            </a:pPr>
            <a:endParaRPr lang="en-US" sz="2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Problem: </a:t>
            </a:r>
            <a: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  <a:t>access to qualifications</a:t>
            </a:r>
          </a:p>
          <a:p>
            <a:pPr marL="0" indent="0" algn="just">
              <a:buNone/>
            </a:pPr>
            <a:endParaRPr lang="en-US" sz="2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Fair Equality of Opportunity: </a:t>
            </a:r>
            <a: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  <a:t>Access to qualifications should not be influenced by individuals’ socioeconomic background.</a:t>
            </a:r>
          </a:p>
          <a:p>
            <a:pPr marL="0" indent="0" algn="just">
              <a:buNone/>
            </a:pPr>
            <a:endParaRPr lang="en-US" sz="2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  <a:t>: FEO allows natural talent to affect access to qualifications, jobs, and social positions. But since natural talent too is undeserved, this might seem unfair.</a:t>
            </a:r>
          </a:p>
        </p:txBody>
      </p:sp>
    </p:spTree>
    <p:extLst>
      <p:ext uri="{BB962C8B-B14F-4D97-AF65-F5344CB8AC3E}">
        <p14:creationId xmlns:p14="http://schemas.microsoft.com/office/powerpoint/2010/main" val="346911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A9983FA-1A07-224D-8DB1-2299A2A5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22002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Luck egalitarianism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510BA51-CA38-804C-8ACF-DCD591A482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7E2D68-D3C4-584B-8459-CC5AFE4D3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Defining Luck Egalitarianism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CAA8DC-4453-EB46-AFB8-50ADE4B51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Luck Egalitarianism: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Fairness requires that we redress inequalities (in welfare) that result from luck rather than from choices</a:t>
            </a:r>
          </a:p>
          <a:p>
            <a:pPr marL="0" indent="0" algn="just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 broadens the idea of equality of opportunity in 2 ways: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removes unequal opportunities resulting from unchosen social background and differences in natural talent. 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Typically, focuses on equal opportunities for welfare, not just jobs and social positions. </a:t>
            </a:r>
          </a:p>
          <a:p>
            <a:pPr marL="0" indent="0" algn="just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4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7E2D68-D3C4-584B-8459-CC5AFE4D3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Appeal of Luck Egalitarianism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CAA8DC-4453-EB46-AFB8-50ADE4B51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captures two important intuitions about fairness: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unfair for people to be disadvantaged through no fault of their own.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Fairness requires that people be held accountable for  their choices. 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Other names: ‘Responsibility-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sensitive egalitarianism’,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‘Equality of Opportunity for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Welfare’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96DC043-D09F-164E-B6E8-6243E7061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669890"/>
            <a:ext cx="1655469" cy="21852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DB2773-A9B2-3F4C-9E57-10C00CBEF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669890"/>
            <a:ext cx="1714500" cy="2095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38C7A1-B928-6A48-8001-0E58AEC57DFE}"/>
              </a:ext>
            </a:extLst>
          </p:cNvPr>
          <p:cNvSpPr txBox="1"/>
          <p:nvPr/>
        </p:nvSpPr>
        <p:spPr>
          <a:xfrm>
            <a:off x="5105400" y="5924490"/>
            <a:ext cx="19652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Shlomi</a:t>
            </a:r>
            <a:r>
              <a:rPr lang="en-US" sz="2200" dirty="0"/>
              <a:t> </a:t>
            </a:r>
            <a:r>
              <a:rPr lang="en-US" sz="2200" dirty="0" err="1"/>
              <a:t>Segall</a:t>
            </a:r>
            <a:endParaRPr lang="en-US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E74FFC0-18AD-C94F-8A98-4FADA7F52EA4}"/>
              </a:ext>
            </a:extLst>
          </p:cNvPr>
          <p:cNvSpPr txBox="1"/>
          <p:nvPr/>
        </p:nvSpPr>
        <p:spPr>
          <a:xfrm>
            <a:off x="7214419" y="5953708"/>
            <a:ext cx="1866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GA Cohen</a:t>
            </a:r>
          </a:p>
        </p:txBody>
      </p:sp>
    </p:spTree>
    <p:extLst>
      <p:ext uri="{BB962C8B-B14F-4D97-AF65-F5344CB8AC3E}">
        <p14:creationId xmlns:p14="http://schemas.microsoft.com/office/powerpoint/2010/main" val="18391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Apples and Oranges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5"/>
          <a:stretch/>
        </p:blipFill>
        <p:spPr>
          <a:xfrm>
            <a:off x="1270000" y="1828800"/>
            <a:ext cx="6604000" cy="4419600"/>
          </a:xfrm>
        </p:spPr>
      </p:pic>
    </p:spTree>
    <p:extLst>
      <p:ext uri="{BB962C8B-B14F-4D97-AF65-F5344CB8AC3E}">
        <p14:creationId xmlns:p14="http://schemas.microsoft.com/office/powerpoint/2010/main" val="19595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7E2D68-D3C4-584B-8459-CC5AFE4D3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Objection I: Liberty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CAA8DC-4453-EB46-AFB8-50ADE4B51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liberty objection: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requires extensive state interference with individuals’ lives to eliminate the impact of unchosen social and natural inequalities. 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Reply 1.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isn’t as bad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it sounds (e.g.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redistributive taxation) 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Counter: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slippery slope?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Reply 2.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enhances the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liberty of the unlucky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42A8FA-77ED-5C41-8769-EFC710DFD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52" y="28194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4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7E2D68-D3C4-584B-8459-CC5AFE4D3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Objection II: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CAA8DC-4453-EB46-AFB8-50ADE4B51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efficiency objection: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equalizing opportunities for welfare may make everyone worse off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Redistributive taxation could disincentivize hard work for the talented and qualified.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Giving jobs to the less qualified could lead to important social functions being performed poorly</a:t>
            </a: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Reply: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Impose an efficiency-constraint on LE </a:t>
            </a: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Counter: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reduces the moral significance of LE (why not just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maximise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efficiency?)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7E2D68-D3C4-584B-8459-CC5AFE4D3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Objection II: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CAA8DC-4453-EB46-AFB8-50ADE4B51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efficiency objection: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equalizing opportunities for welfare may make everyone worse off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Redistributive taxation could disincentivize hard work for the talented and qualified.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Giving jobs to the less qualified could lead to important social functions being performed poorly</a:t>
            </a: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Reply 2: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fairness should not be restricted by the attitudes of citizens</a:t>
            </a: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Counter 2: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more productive deserve greater reward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564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12137</TotalTime>
  <Words>805</Words>
  <Application>Microsoft Macintosh PowerPoint</Application>
  <PresentationFormat>On-screen Show (4:3)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Clarity</vt:lpstr>
      <vt:lpstr>Equality of opportunity</vt:lpstr>
      <vt:lpstr>Recap: Meritocracy and FEO</vt:lpstr>
      <vt:lpstr>Luck egalitarianism </vt:lpstr>
      <vt:lpstr>Defining Luck Egalitarianism</vt:lpstr>
      <vt:lpstr>The Appeal of Luck Egalitarianism</vt:lpstr>
      <vt:lpstr>Apples and Oranges</vt:lpstr>
      <vt:lpstr>Objection I: Liberty</vt:lpstr>
      <vt:lpstr>Objection II: Efficiency</vt:lpstr>
      <vt:lpstr>Objection II: Efficiency</vt:lpstr>
      <vt:lpstr>A Test of Moral Intuition</vt:lpstr>
      <vt:lpstr>Objection III: Epistemic difficulties</vt:lpstr>
      <vt:lpstr>Objection IV: Equality</vt:lpstr>
      <vt:lpstr>Scepticism about equality of opportunity</vt:lpstr>
      <vt:lpstr>Problem 1: A Dilemma</vt:lpstr>
      <vt:lpstr>Problem 1: A Dilemma</vt:lpstr>
      <vt:lpstr>Problem 2: A useless label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Hegel</dc:title>
  <dc:creator>Bennett, Matt</dc:creator>
  <cp:lastModifiedBy>Microsoft Office User</cp:lastModifiedBy>
  <cp:revision>108</cp:revision>
  <cp:lastPrinted>2019-02-25T15:47:05Z</cp:lastPrinted>
  <dcterms:created xsi:type="dcterms:W3CDTF">2006-08-16T00:00:00Z</dcterms:created>
  <dcterms:modified xsi:type="dcterms:W3CDTF">2020-01-27T11:27:57Z</dcterms:modified>
</cp:coreProperties>
</file>