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256" r:id="rId2"/>
    <p:sldId id="293" r:id="rId3"/>
    <p:sldId id="259" r:id="rId4"/>
    <p:sldId id="294" r:id="rId5"/>
    <p:sldId id="295" r:id="rId6"/>
    <p:sldId id="296" r:id="rId7"/>
    <p:sldId id="298" r:id="rId8"/>
    <p:sldId id="312" r:id="rId9"/>
    <p:sldId id="313" r:id="rId10"/>
    <p:sldId id="320" r:id="rId11"/>
    <p:sldId id="314" r:id="rId12"/>
    <p:sldId id="318" r:id="rId13"/>
    <p:sldId id="321" r:id="rId14"/>
    <p:sldId id="316" r:id="rId15"/>
    <p:sldId id="297" r:id="rId16"/>
    <p:sldId id="299" r:id="rId17"/>
    <p:sldId id="300" r:id="rId18"/>
    <p:sldId id="301" r:id="rId19"/>
    <p:sldId id="322" r:id="rId20"/>
    <p:sldId id="304" r:id="rId21"/>
    <p:sldId id="303" r:id="rId22"/>
    <p:sldId id="305" r:id="rId23"/>
    <p:sldId id="323" r:id="rId24"/>
    <p:sldId id="32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41"/>
    <p:restoredTop sz="94669"/>
  </p:normalViewPr>
  <p:slideViewPr>
    <p:cSldViewPr>
      <p:cViewPr varScale="1">
        <p:scale>
          <a:sx n="87" d="100"/>
          <a:sy n="87" d="100"/>
        </p:scale>
        <p:origin x="9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C5840-3232-954C-A2EE-7943D6D507C3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BD52B-4A02-7D4E-8E48-A993B02B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BD52B-4A02-7D4E-8E48-A993B02B3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8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BD52B-4A02-7D4E-8E48-A993B02B32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6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Equality of opportunity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r>
              <a:rPr lang="en-GB" sz="2600" b="1" dirty="0"/>
              <a:t>Lecture 4</a:t>
            </a:r>
          </a:p>
          <a:p>
            <a:r>
              <a:rPr lang="en-GB" sz="2600" b="1" dirty="0"/>
              <a:t>Affirmative Action</a:t>
            </a:r>
          </a:p>
          <a:p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4750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68C7-D447-F047-907C-64EA5C0E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Correcting past injustices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74E2-350E-814C-B37E-0947D7B14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Compensation View: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Action is justified as a compensation for past injustices (Thomson 1973, Sher 1999)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2. </a:t>
            </a:r>
            <a:r>
              <a:rPr lang="en-US" sz="26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those disadvantaged by affirmative action may never have perpetuated injustice or discrimination. </a:t>
            </a:r>
            <a:endParaRPr lang="en-US" sz="2600" b="1" strike="sng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3. 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compensation take the form of affirmative action, rather than, say, financial compensation? (Anderson 2010)</a:t>
            </a:r>
          </a:p>
        </p:txBody>
      </p:sp>
    </p:spTree>
    <p:extLst>
      <p:ext uri="{BB962C8B-B14F-4D97-AF65-F5344CB8AC3E}">
        <p14:creationId xmlns:p14="http://schemas.microsoft.com/office/powerpoint/2010/main" val="27382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2D40-9D42-1E42-AEE9-3FBCB72F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Increasing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7F4D-898D-F441-BF46-65C10AE0B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Diversity View: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action brings greater diversity in institutions 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this valuable? Could be</a:t>
            </a:r>
          </a:p>
          <a:p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has an epistemic value</a:t>
            </a:r>
          </a:p>
          <a:p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improves the functioning of an institution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306-BDDB-904B-9831-387F58E7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Diversity in the White House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0CB050-951D-A041-A374-66ACF714D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524000"/>
            <a:ext cx="890886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2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2D40-9D42-1E42-AEE9-3FBCB72F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Increasing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7F4D-898D-F441-BF46-65C10AE0B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Diversity View: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action brings greater diversity in institutions 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1 (Anderson): 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 need epistemic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diversity. </a:t>
            </a:r>
          </a:p>
          <a:p>
            <a:r>
              <a:rPr lang="en-US" dirty="0">
                <a:solidFill>
                  <a:srgbClr val="C00000"/>
                </a:solidFill>
              </a:rPr>
              <a:t>E.g. routinised jobs</a:t>
            </a:r>
          </a:p>
          <a:p>
            <a:r>
              <a:rPr lang="en-US" dirty="0">
                <a:solidFill>
                  <a:srgbClr val="C00000"/>
                </a:solidFill>
              </a:rPr>
              <a:t>E.g. undifferentiated service jobs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20C5B-999C-CB42-B7CC-7C2476DC0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00"/>
            <a:ext cx="207997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3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E5E8-109E-8D4B-BE4B-56DF1EC1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Increasing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87FD9-B42D-9B41-99C3-D303B1A0E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Diversity View: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action brings greater diversity in institutions 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2 (Sher):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doesn’t  explain why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action policies focus on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socially-salient groups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also use affirmative action to make sure that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“suitable numbers of religious fundamentalists, …ex-military officers, conservatives, Marxists, Mormons [etc.]?” (Sher 1999, p.99)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D946F-C21E-4942-A10F-A0B2D77A0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2825"/>
            <a:ext cx="2413000" cy="22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0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18E3-DE87-B241-AAD3-C440957D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Luck Egalitarianism and Affirmative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87EF-588E-7549-97EA-766E1B1D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Last lecture: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Luck egalitarianism (LE) allows some forms of discrimination. Perhaps it allows affirmative action?</a:t>
            </a: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Segall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(2012):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LE supports affirmative action because: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It gives preference in hiring to groups that are unfairly disadvantaged;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Hence, it removes unlucky disadvantage and creates more equal opportunities for welfare;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By contrast, many other forms of discrimination make opportunities for welfare less equal.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3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B7F2-6AF5-BE44-A649-E4585587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Problems with the LE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2F2A8-3E35-E04A-8AAE-F3D394FE0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1. 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Luck egalitarianism is a controversial ideal, which may be in tension with individual liberty. (see lecture 2)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2. 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luck egalitarianism supports affirmative action, it may also support seemingly unjust forms of discrimination. (see lecture 3)</a:t>
            </a:r>
          </a:p>
          <a:p>
            <a:pPr marL="0" indent="0">
              <a:buNone/>
            </a:pPr>
            <a:endParaRPr lang="en-US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3. 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Luck egalitarianism’s justification for affirmative action is highly contingent (depends on many contested empirical questions)</a:t>
            </a:r>
          </a:p>
          <a:p>
            <a:pPr marL="0" indent="0">
              <a:buNone/>
            </a:pP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612D-F261-3440-833A-080179D1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Meritocracy and Affirmative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47EF8-CB13-2841-8E4F-FB96DF21E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Meritocracy: select candidates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basis of their qualifications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action: hire on the basis of social group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So: meritocracy seems to reject affirmative action as discriminatory.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A9CAB-D288-554D-9D9F-8444D772C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34" y="4023161"/>
            <a:ext cx="4292132" cy="25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2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8C4C-F55D-3744-876D-DF5A8E4C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400" dirty="0"/>
              <a:t>Reconciling Meritocracy and Affirmative Action: Solution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981BF-334E-7547-A3DA-A483C2192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1: 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action violates meritocracy now to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realise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meritocracy in the future</a:t>
            </a:r>
          </a:p>
          <a:p>
            <a:pPr marL="0" indent="0">
              <a:buNone/>
            </a:pPr>
            <a:endParaRPr lang="en-US" sz="2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 The Role Model Argument: </a:t>
            </a:r>
          </a:p>
          <a:p>
            <a:pPr marL="0" indent="0">
              <a:buNone/>
            </a:pPr>
            <a:endParaRPr lang="en-US" sz="2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hired through affirmative action serve as role models who encourage potentially qualified candidates from underrepresented groups to apply for jobs in the future.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0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BF55-ABC9-1D4C-B80D-8B8E62F6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Role Models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2DB9BA-ED79-874B-84C3-F23690C2D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00" y="1600200"/>
            <a:ext cx="5026599" cy="48768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08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854B-B445-FF47-A5F2-28C8551F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Affirmative 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F0F79C-B54B-A64F-A424-AEB63F3FF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" y="1295399"/>
            <a:ext cx="7878337" cy="5413606"/>
          </a:xfr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ACB6CB-F52D-CB4A-8356-0B2D472EECA1}"/>
              </a:ext>
            </a:extLst>
          </p:cNvPr>
          <p:cNvSpPr/>
          <p:nvPr/>
        </p:nvSpPr>
        <p:spPr>
          <a:xfrm>
            <a:off x="1219200" y="3581400"/>
            <a:ext cx="6781800" cy="15240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52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8C4C-F55D-3744-876D-DF5A8E4C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 dirty="0"/>
              <a:t>Reconciling Meritocracy and Affirmative Action: Solution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981BF-334E-7547-A3DA-A483C2192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1: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action violates meritocracy now to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meritocracy in the future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appointing applicants as role models can have damaging consequences for those applicants</a:t>
            </a:r>
          </a:p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could encourage the belief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they are relatively less qualified</a:t>
            </a:r>
          </a:p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could increase the burden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those appointed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Allen 1990)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49CA8-A83A-5741-965B-D44232A10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90845"/>
            <a:ext cx="2922494" cy="293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56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A60F-A449-8B45-BD4B-D6FF5179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100" dirty="0"/>
              <a:t>Reconciling Meritocracy and Affirmative Action: Solution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8DD7D-0051-3244-8ECA-4B36D26D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2: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 qualified candidates here and now. No tension between meritocracy and affirmative action. 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Argument (Anderson, 2010):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judgments about qualifications – and the evidence about qualifications – are biased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action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corrects for this bias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63AF7-6C1A-D342-8F1B-BF35E22AF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91" y="4267200"/>
            <a:ext cx="4696409" cy="24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2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ACEA-3906-634D-869B-3F005AF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100" dirty="0"/>
              <a:t>Reconciling Meritocracy and Affirmative Action: Solution Two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7DF6CA-E652-314D-B6D3-548F6DB8A1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" y="1673225"/>
            <a:ext cx="3674457" cy="47180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8D137-9F80-9942-A864-29FF73B676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advantages of this argument: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send message that those selected through affirmative action are less qualified.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suggests that affirmative action is not discriminatory.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ACEA-3906-634D-869B-3F005AF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100" dirty="0"/>
              <a:t>Reconciling Meritocracy and Affirmative Action: Solution Two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7DF6CA-E652-314D-B6D3-548F6DB8A1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" y="1673225"/>
            <a:ext cx="3674457" cy="47180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8D137-9F80-9942-A864-29FF73B676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problems with this argument: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Rests on (somewhat) disputed evidence about implicit bias.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desirable is meritocracy?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Iris Marion Young’s influential critique in ‘Affirmative Action and the Myth of Merit’)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99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303A2-FC43-2148-AD15-36191D90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44A590-3619-F446-BFC1-A23A3D47A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7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1593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9983FA-1A07-224D-8DB1-2299A2A5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22002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affirmative action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0BA51-CA38-804C-8ACF-DCD591A48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5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E3B7-CD65-D046-B877-CCD0BE47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Defining Affirmative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998B-533E-3146-85CD-F5C4C5C9A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Action: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that give preference to members of disadvantaged or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marginalised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socially-salient groups on the basis of their membership in that group.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 System, Points-Based System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name: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‘Preferential hiring’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Judith Jarvis Thomson,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1973)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36F5A-3522-7B4A-8C79-B7844A046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23635"/>
            <a:ext cx="3098800" cy="28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5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E478-ADB0-3B44-9C8C-0F76197A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Affirmative Action in 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3CBDB-AF57-3345-BB49-CD0BABAD7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France: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Copé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-Zimmermann law  (2011): 40 percent of board members in stock exchange-listed or state-owned companies must be women.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States: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Grutter v. Bollinger (2003): Affirmative action by universities is legal.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quotas or points-based systems. 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Kingdom: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action usually seen as violating the 2010 Equality Act provisions against discrimination (affirmative action referred to as ‘positive discrimination’).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9547-C69F-574F-9C39-436FAB6D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 Affirmative Action Discrimination?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D283-10B1-5442-BFAA-FF84C778FB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Discrimination: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discriminates against Y when: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treats Y differently from Z;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difference in treatment is believed to be disadvantageous to Y;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difference in treatment is due to Y and Z being from different socially salient groups.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(Lippert-Rasmussen)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A8222-BFEB-A24F-9ABC-75E91C6DE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5032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 Puzzle: 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(a) Political philosophers often think affirmative action is good. 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(b) Affirmative action seems to be a form of discrimination 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(c) Most political philosophers think discrimination is typically wrong</a:t>
            </a:r>
          </a:p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Can affirmative action be both discrimination and good?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6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9983FA-1A07-224D-8DB1-2299A2A5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22002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Can we justify affirmative action?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0BA51-CA38-804C-8ACF-DCD591A48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68C7-D447-F047-907C-64EA5C0E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Correcting past injustices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74E2-350E-814C-B37E-0947D7B14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Compensation View: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Action is justified as a compensation for past injustices (Thomson 1973, Sher 1999)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1. 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beneficiaries of affirmative action may never have suffered from injustice or discrimination. </a:t>
            </a:r>
          </a:p>
          <a:p>
            <a:pPr marL="0" indent="0">
              <a:buNone/>
            </a:pPr>
            <a:endParaRPr lang="en-US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Thomson’s reply: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is absurd to suppose that the young blacks and women now of an age to apply for jobs have not been wronged”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1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68C7-D447-F047-907C-64EA5C0E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Correcting past injustices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74E2-350E-814C-B37E-0947D7B14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Compensation View: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Action is justified as a compensation for past injustices (Thomson 1973, Sher 1999)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2. 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those disadvantaged by affirmative action may never have perpetuated injustice or discrimination. </a:t>
            </a:r>
            <a:endParaRPr lang="en-US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Thomson’s reply 1: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may nonetheless have benefited from past injustice and discrimination.</a:t>
            </a:r>
            <a:endParaRPr lang="en-US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Thomson’s reply 2: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necessary evil.  </a:t>
            </a:r>
          </a:p>
        </p:txBody>
      </p:sp>
    </p:spTree>
    <p:extLst>
      <p:ext uri="{BB962C8B-B14F-4D97-AF65-F5344CB8AC3E}">
        <p14:creationId xmlns:p14="http://schemas.microsoft.com/office/powerpoint/2010/main" val="41908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18045</TotalTime>
  <Words>1037</Words>
  <Application>Microsoft Macintosh PowerPoint</Application>
  <PresentationFormat>On-screen Show (4:3)</PresentationFormat>
  <Paragraphs>127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Clarity</vt:lpstr>
      <vt:lpstr>Equality of opportunity</vt:lpstr>
      <vt:lpstr>Affirmative Action</vt:lpstr>
      <vt:lpstr>Defining affirmative action</vt:lpstr>
      <vt:lpstr>Defining Affirmative Action</vt:lpstr>
      <vt:lpstr>Affirmative Action in the Law</vt:lpstr>
      <vt:lpstr>Is Affirmative Action Discrimination?</vt:lpstr>
      <vt:lpstr>Can we justify affirmative action?</vt:lpstr>
      <vt:lpstr>Correcting past injustices</vt:lpstr>
      <vt:lpstr>Correcting past injustices</vt:lpstr>
      <vt:lpstr>Correcting past injustices</vt:lpstr>
      <vt:lpstr>Increasing Diversity</vt:lpstr>
      <vt:lpstr>Diversity in the White House</vt:lpstr>
      <vt:lpstr>Increasing Diversity</vt:lpstr>
      <vt:lpstr>Increasing Diversity</vt:lpstr>
      <vt:lpstr>Luck Egalitarianism and Affirmative Action</vt:lpstr>
      <vt:lpstr>Problems with the LE Justification</vt:lpstr>
      <vt:lpstr>Meritocracy and Affirmative Action</vt:lpstr>
      <vt:lpstr>Reconciling Meritocracy and Affirmative Action: Solution One</vt:lpstr>
      <vt:lpstr>Role Models</vt:lpstr>
      <vt:lpstr>Reconciling Meritocracy and Affirmative Action: Solution One</vt:lpstr>
      <vt:lpstr>Reconciling Meritocracy and Affirmative Action: Solution Two</vt:lpstr>
      <vt:lpstr>Reconciling Meritocracy and Affirmative Action: Solution Two</vt:lpstr>
      <vt:lpstr>Reconciling Meritocracy and Affirmative Action: Solution Two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Hegel</dc:title>
  <dc:creator>Bennett, Matt</dc:creator>
  <cp:lastModifiedBy>Matthew Bennett</cp:lastModifiedBy>
  <cp:revision>173</cp:revision>
  <cp:lastPrinted>2019-03-05T13:11:57Z</cp:lastPrinted>
  <dcterms:created xsi:type="dcterms:W3CDTF">2006-08-16T00:00:00Z</dcterms:created>
  <dcterms:modified xsi:type="dcterms:W3CDTF">2020-02-09T11:30:30Z</dcterms:modified>
</cp:coreProperties>
</file>