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6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2.jpg" ContentType="image/jpeg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84" r:id="rId4"/>
    <p:sldId id="268" r:id="rId5"/>
    <p:sldId id="273" r:id="rId6"/>
    <p:sldId id="278" r:id="rId7"/>
    <p:sldId id="257" r:id="rId8"/>
    <p:sldId id="271" r:id="rId9"/>
    <p:sldId id="260" r:id="rId10"/>
    <p:sldId id="276" r:id="rId11"/>
    <p:sldId id="277" r:id="rId12"/>
    <p:sldId id="279" r:id="rId13"/>
    <p:sldId id="280" r:id="rId14"/>
    <p:sldId id="264" r:id="rId15"/>
    <p:sldId id="285" r:id="rId16"/>
    <p:sldId id="283" r:id="rId17"/>
    <p:sldId id="265" r:id="rId18"/>
    <p:sldId id="272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86"/>
    <p:restoredTop sz="94674"/>
  </p:normalViewPr>
  <p:slideViewPr>
    <p:cSldViewPr>
      <p:cViewPr varScale="1">
        <p:scale>
          <a:sx n="124" d="100"/>
          <a:sy n="124" d="100"/>
        </p:scale>
        <p:origin x="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Political obligation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77000" cy="2286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Week One: Hobbes and the State of Nature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Matt Bennett</a:t>
            </a:r>
          </a:p>
          <a:p>
            <a:r>
              <a:rPr lang="en-GB" b="1" dirty="0">
                <a:solidFill>
                  <a:schemeClr val="tx1"/>
                </a:solidFill>
              </a:rPr>
              <a:t>mpb74@cam.ac.uk</a:t>
            </a:r>
          </a:p>
          <a:p>
            <a:r>
              <a:rPr lang="en-GB" b="1" dirty="0" err="1">
                <a:solidFill>
                  <a:schemeClr val="tx1"/>
                </a:solidFill>
              </a:rPr>
              <a:t>drmattbennett.weebly.com</a:t>
            </a:r>
            <a:endParaRPr lang="en-GB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5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Hobbes’ State of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8768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  <a:p>
            <a:pPr marL="457200" indent="-45720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dirty="0"/>
              <a:t>SCARCITY</a:t>
            </a:r>
          </a:p>
          <a:p>
            <a:pPr marL="457200" indent="-457200">
              <a:spcBef>
                <a:spcPts val="0"/>
              </a:spcBef>
              <a:buClrTx/>
              <a:buSzTx/>
              <a:buFontTx/>
              <a:buAutoNum type="arabicPeriod"/>
            </a:pPr>
            <a:endParaRPr lang="en-US" dirty="0"/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r>
              <a:rPr lang="en-US" dirty="0"/>
              <a:t>EQUALITY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en-US" dirty="0"/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GB" dirty="0"/>
              <a:t>of power means all are </a:t>
            </a:r>
            <a:r>
              <a:rPr lang="en-GB" dirty="0" err="1"/>
              <a:t>vulernable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77130"/>
            <a:ext cx="44069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Hobbes’ State of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8768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  <a:p>
            <a:pPr marL="457200" indent="-45720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dirty="0"/>
              <a:t>SCARCITY</a:t>
            </a:r>
          </a:p>
          <a:p>
            <a:pPr marL="457200" indent="-457200">
              <a:spcBef>
                <a:spcPts val="0"/>
              </a:spcBef>
              <a:buClrTx/>
              <a:buSzTx/>
              <a:buFontTx/>
              <a:buAutoNum type="arabicPeriod"/>
            </a:pPr>
            <a:endParaRPr lang="en-US" dirty="0"/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r>
              <a:rPr lang="en-US" dirty="0"/>
              <a:t>EQUALITY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en-US" dirty="0"/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r>
              <a:rPr lang="en-US" dirty="0"/>
              <a:t>FEAR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generated by vulnerability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77130"/>
            <a:ext cx="44069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Hobbes’ State of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8768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  <a:p>
            <a:pPr marL="457200" indent="-45720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dirty="0"/>
              <a:t>SCARCITY</a:t>
            </a:r>
          </a:p>
          <a:p>
            <a:pPr marL="457200" indent="-457200">
              <a:spcBef>
                <a:spcPts val="0"/>
              </a:spcBef>
              <a:buClrTx/>
              <a:buSzTx/>
              <a:buFontTx/>
              <a:buAutoNum type="arabicPeriod"/>
            </a:pPr>
            <a:endParaRPr lang="en-US" dirty="0"/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r>
              <a:rPr lang="en-US" dirty="0"/>
              <a:t>EQUALITY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en-US" dirty="0"/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r>
              <a:rPr lang="en-US" dirty="0"/>
              <a:t>FEAR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en-US" dirty="0"/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r>
              <a:rPr lang="en-US" dirty="0"/>
              <a:t>STATE OF WAR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which all are constantly prepared for violence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77130"/>
            <a:ext cx="44069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Hobbes’ State of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8768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  <a:p>
            <a:pPr marL="457200" indent="-45720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dirty="0"/>
              <a:t>SCARCITY</a:t>
            </a:r>
          </a:p>
          <a:p>
            <a:pPr marL="457200" indent="-457200">
              <a:spcBef>
                <a:spcPts val="0"/>
              </a:spcBef>
              <a:buClrTx/>
              <a:buSzTx/>
              <a:buFontTx/>
              <a:buAutoNum type="arabicPeriod"/>
            </a:pPr>
            <a:endParaRPr lang="en-US" dirty="0"/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r>
              <a:rPr lang="en-US" dirty="0"/>
              <a:t>EQUALITY 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en-US" dirty="0"/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r>
              <a:rPr lang="en-US" dirty="0"/>
              <a:t>FEAR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en-US" dirty="0"/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r>
              <a:rPr lang="en-US" dirty="0"/>
              <a:t>STATE OF WAR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en-US" dirty="0"/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r>
              <a:rPr lang="en-US" dirty="0"/>
              <a:t>LAWS OF NATURE</a:t>
            </a:r>
          </a:p>
          <a:p>
            <a:pPr marL="457200" lvl="0" indent="-4572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77130"/>
            <a:ext cx="44069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Hobbes’ social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The state of nature is a state of perpetual threat of mutual destruction </a:t>
            </a:r>
          </a:p>
          <a:p>
            <a:pPr lvl="0"/>
            <a:r>
              <a:rPr lang="en-GB" dirty="0"/>
              <a:t>The fundamental law of nature compels us to find a way out of this situation</a:t>
            </a:r>
          </a:p>
          <a:p>
            <a:pPr lvl="0"/>
            <a:r>
              <a:rPr lang="en-GB" dirty="0"/>
              <a:t>The natural way out of this would be to make a peace deal (a </a:t>
            </a:r>
            <a:r>
              <a:rPr lang="en-GB" b="1" dirty="0" smtClean="0"/>
              <a:t>contract</a:t>
            </a:r>
            <a:r>
              <a:rPr lang="en-GB" dirty="0" smtClean="0"/>
              <a:t>)</a:t>
            </a:r>
            <a:endParaRPr lang="en-GB" dirty="0"/>
          </a:p>
          <a:p>
            <a:pPr lvl="0"/>
            <a:r>
              <a:rPr lang="en-GB" dirty="0"/>
              <a:t>But why would anyone make such a deal if they are suspicious of everyone else?</a:t>
            </a:r>
          </a:p>
          <a:p>
            <a:pPr lvl="0"/>
            <a:r>
              <a:rPr lang="en-GB" dirty="0"/>
              <a:t>Collectively authorise an institution with the power to enforce the social contract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9400"/>
            <a:ext cx="23368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5801380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THE SOVEREIGN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8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Hobbes and absolute sovereignty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Hobbes’ argument supports </a:t>
            </a:r>
            <a:r>
              <a:rPr lang="en-US" b="1" dirty="0" smtClean="0"/>
              <a:t>absolute sovereignty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US" b="1" dirty="0" smtClean="0"/>
              <a:t>There must be no separation of powers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A separation of powers generates the ever present possibility of conflict</a:t>
            </a:r>
            <a:endParaRPr lang="en-US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lang="en-US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r>
              <a:rPr lang="en-US" b="1" dirty="0" smtClean="0"/>
              <a:t>The government must be above the law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Challenges to the government’s authority could lead to civil war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(If you think this is mad, remember the historical context)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C15FB-8B93-2D45-AD67-272132A4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What would Hobbes say about Brexit?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6082"/>
            <a:ext cx="8229600" cy="4625035"/>
          </a:xfrm>
        </p:spPr>
      </p:pic>
    </p:spTree>
    <p:extLst>
      <p:ext uri="{BB962C8B-B14F-4D97-AF65-F5344CB8AC3E}">
        <p14:creationId xmlns:p14="http://schemas.microsoft.com/office/powerpoint/2010/main" val="4004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Hobbes and Political Obligation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According to Hobbes, it is </a:t>
            </a:r>
            <a:r>
              <a:rPr lang="en-GB" sz="2200" b="1" dirty="0"/>
              <a:t>rational </a:t>
            </a:r>
            <a:r>
              <a:rPr lang="en-GB" sz="2200" dirty="0"/>
              <a:t>to submit to the state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The contract is hypothetical</a:t>
            </a:r>
          </a:p>
          <a:p>
            <a:pPr marL="274320" lvl="1" indent="0">
              <a:buNone/>
            </a:pPr>
            <a:r>
              <a:rPr lang="en-GB" sz="2200" b="1" dirty="0"/>
              <a:t>If </a:t>
            </a:r>
            <a:r>
              <a:rPr lang="en-GB" sz="2200" dirty="0"/>
              <a:t>we </a:t>
            </a:r>
            <a:r>
              <a:rPr lang="en-GB" sz="2200" dirty="0" smtClean="0"/>
              <a:t>in the state of nature, </a:t>
            </a:r>
            <a:r>
              <a:rPr lang="en-GB" sz="2200" dirty="0"/>
              <a:t>it would be irrational </a:t>
            </a:r>
            <a:r>
              <a:rPr lang="en-GB" sz="2200" dirty="0" smtClean="0"/>
              <a:t>to not  </a:t>
            </a:r>
            <a:r>
              <a:rPr lang="en-GB" sz="2200" dirty="0" smtClean="0"/>
              <a:t>establish a social contract</a:t>
            </a:r>
            <a:endParaRPr lang="en-GB" sz="2200" dirty="0"/>
          </a:p>
          <a:p>
            <a:pPr marL="731520" lvl="1" indent="-457200">
              <a:buAutoNum type="arabicPeriod"/>
            </a:pPr>
            <a:endParaRPr lang="en-GB" sz="2200" b="1" dirty="0"/>
          </a:p>
          <a:p>
            <a:pPr marL="0" indent="0">
              <a:buNone/>
            </a:pPr>
            <a:r>
              <a:rPr lang="en-GB" sz="2200" dirty="0"/>
              <a:t>It is rational to submit only to an </a:t>
            </a:r>
            <a:r>
              <a:rPr lang="en-GB" sz="2200" b="1" dirty="0"/>
              <a:t>absolute sovereign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4143516" cy="32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Objections to Hobbes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 fontScale="6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800" dirty="0"/>
              <a:t>1. What right does the state have over non-citizens, who have not promised to lay down arms?</a:t>
            </a:r>
          </a:p>
          <a:p>
            <a:pPr marL="457200" marR="0" lvl="0" indent="-4572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800" dirty="0"/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800" dirty="0">
                <a:solidFill>
                  <a:srgbClr val="FF0000"/>
                </a:solidFill>
              </a:rPr>
              <a:t>Counter: it would be rational for them too to </a:t>
            </a:r>
            <a:r>
              <a:rPr lang="en-US" sz="3800" dirty="0" err="1">
                <a:solidFill>
                  <a:srgbClr val="FF0000"/>
                </a:solidFill>
              </a:rPr>
              <a:t>authorise</a:t>
            </a:r>
            <a:r>
              <a:rPr lang="en-US" sz="3800" dirty="0">
                <a:solidFill>
                  <a:srgbClr val="FF0000"/>
                </a:solidFill>
              </a:rPr>
              <a:t> the sovereign, and this is enough for state legitimacy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800" dirty="0"/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800" dirty="0"/>
              <a:t>2. The sovereign is vulnerable to partiality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800" dirty="0"/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800" dirty="0">
                <a:solidFill>
                  <a:srgbClr val="FF0000"/>
                </a:solidFill>
              </a:rPr>
              <a:t>Counter: better a biased </a:t>
            </a:r>
            <a:r>
              <a:rPr lang="en-US" sz="3800" dirty="0" smtClean="0">
                <a:solidFill>
                  <a:srgbClr val="FF0000"/>
                </a:solidFill>
              </a:rPr>
              <a:t>state than </a:t>
            </a:r>
            <a:r>
              <a:rPr lang="en-US" sz="3800" dirty="0">
                <a:solidFill>
                  <a:srgbClr val="FF0000"/>
                </a:solidFill>
              </a:rPr>
              <a:t>no </a:t>
            </a:r>
            <a:r>
              <a:rPr lang="en-US" sz="3800" dirty="0" smtClean="0">
                <a:solidFill>
                  <a:srgbClr val="FF0000"/>
                </a:solidFill>
              </a:rPr>
              <a:t>state at </a:t>
            </a:r>
            <a:r>
              <a:rPr lang="en-US" sz="3800" dirty="0">
                <a:solidFill>
                  <a:srgbClr val="FF0000"/>
                </a:solidFill>
              </a:rPr>
              <a:t>all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sz="3800" dirty="0"/>
              <a:t>3. </a:t>
            </a:r>
            <a:r>
              <a:rPr lang="en-US" sz="3800" dirty="0" smtClean="0"/>
              <a:t>Hobbes replaces a war of all against all with a war of all against the state</a:t>
            </a:r>
            <a:endParaRPr lang="en-GB" sz="3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endParaRPr lang="en-GB" sz="3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GB" sz="3800" dirty="0">
                <a:solidFill>
                  <a:srgbClr val="FF0000"/>
                </a:solidFill>
              </a:rPr>
              <a:t>Counter: it is in the sovereign’s interest </a:t>
            </a:r>
            <a:r>
              <a:rPr lang="en-GB" sz="3800" dirty="0" smtClean="0">
                <a:solidFill>
                  <a:srgbClr val="FF0000"/>
                </a:solidFill>
              </a:rPr>
              <a:t>not to attack </a:t>
            </a:r>
            <a:r>
              <a:rPr lang="en-GB" sz="3800" dirty="0" smtClean="0">
                <a:solidFill>
                  <a:srgbClr val="FF0000"/>
                </a:solidFill>
              </a:rPr>
              <a:t>its</a:t>
            </a:r>
            <a:r>
              <a:rPr lang="en-GB" sz="3800" dirty="0" smtClean="0">
                <a:solidFill>
                  <a:srgbClr val="FF0000"/>
                </a:solidFill>
              </a:rPr>
              <a:t> citizens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1646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C17FE-2BE7-6849-A3B5-A44B639E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Next week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61672"/>
            <a:ext cx="2793302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2833193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49" y="3276600"/>
            <a:ext cx="2793302" cy="340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What is political obligation?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dirty="0"/>
              <a:t>What obligations do I have as a citizen?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2" y="2062533"/>
            <a:ext cx="4107945" cy="2571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8648" y="3795396"/>
            <a:ext cx="23622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Obey the law?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1A71033-C8E3-F34C-BFDF-1892E2F4F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3627"/>
            <a:ext cx="3886200" cy="260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146151"/>
            <a:ext cx="23622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Obey the state?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77" y="4409456"/>
            <a:ext cx="3755571" cy="2253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97985" y="5826446"/>
            <a:ext cx="2691763" cy="4924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GB" sz="2600" dirty="0"/>
              <a:t>Obey the police?</a:t>
            </a:r>
          </a:p>
        </p:txBody>
      </p:sp>
    </p:spTree>
    <p:extLst>
      <p:ext uri="{BB962C8B-B14F-4D97-AF65-F5344CB8AC3E}">
        <p14:creationId xmlns:p14="http://schemas.microsoft.com/office/powerpoint/2010/main" val="41969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Should Socrates suffer his execution?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6" y="1371600"/>
            <a:ext cx="7933208" cy="5211566"/>
          </a:xfrm>
        </p:spPr>
      </p:pic>
    </p:spTree>
    <p:extLst>
      <p:ext uri="{BB962C8B-B14F-4D97-AF65-F5344CB8AC3E}">
        <p14:creationId xmlns:p14="http://schemas.microsoft.com/office/powerpoint/2010/main" val="1201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Is civil disobedience always wrong?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EBCCC94-A92B-1743-A9B7-E6D75B384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1" y="1600200"/>
            <a:ext cx="7309978" cy="4876800"/>
          </a:xfrm>
        </p:spPr>
      </p:pic>
    </p:spTree>
    <p:extLst>
      <p:ext uri="{BB962C8B-B14F-4D97-AF65-F5344CB8AC3E}">
        <p14:creationId xmlns:p14="http://schemas.microsoft.com/office/powerpoint/2010/main" val="364711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C151DE-5C84-C14F-9B91-7EE47A41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question(s) of political obligation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A0FF29-3996-8E4F-AC1E-C2E094058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Do I have an obligation to obey the state and its laws?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Yes: a legal obligation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C151DE-5C84-C14F-9B91-7EE47A41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question(s) of political obligation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A0FF29-3996-8E4F-AC1E-C2E094058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strike="sngStrike" dirty="0"/>
              <a:t>Do I have an obligation to obey the state and its laws?</a:t>
            </a:r>
          </a:p>
          <a:p>
            <a:pPr marL="0" indent="0" algn="ctr">
              <a:buNone/>
            </a:pPr>
            <a:endParaRPr lang="en-US" sz="2800" strike="sngStrike" dirty="0"/>
          </a:p>
          <a:p>
            <a:pPr marL="0" indent="0" algn="ctr">
              <a:buNone/>
            </a:pPr>
            <a:r>
              <a:rPr lang="en-US" sz="2800" strike="sngStrike" dirty="0"/>
              <a:t>Yes: a legal obligation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Do I have a </a:t>
            </a:r>
            <a:r>
              <a:rPr lang="en-US" sz="2800" b="1" dirty="0">
                <a:solidFill>
                  <a:srgbClr val="00B050"/>
                </a:solidFill>
              </a:rPr>
              <a:t>moral</a:t>
            </a:r>
            <a:r>
              <a:rPr lang="en-US" sz="2800" b="1" dirty="0"/>
              <a:t> </a:t>
            </a:r>
            <a:r>
              <a:rPr lang="en-US" sz="2800" dirty="0"/>
              <a:t>obligation to obey the state and its laws?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Social contract I – Hobbes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Social contract II – Locke and critics of social contract philosophy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Fair play and natural duty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Anarchism</a:t>
            </a:r>
          </a:p>
        </p:txBody>
      </p:sp>
    </p:spTree>
    <p:extLst>
      <p:ext uri="{BB962C8B-B14F-4D97-AF65-F5344CB8AC3E}">
        <p14:creationId xmlns:p14="http://schemas.microsoft.com/office/powerpoint/2010/main" val="4264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Thomas Hobbes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500" dirty="0"/>
              <a:t>Thomas Hobbes (1588 – 1679)</a:t>
            </a:r>
          </a:p>
          <a:p>
            <a:endParaRPr lang="en-GB" sz="2500" dirty="0"/>
          </a:p>
          <a:p>
            <a:pPr marL="0" indent="0">
              <a:buNone/>
            </a:pPr>
            <a:r>
              <a:rPr lang="en-GB" sz="2500" dirty="0"/>
              <a:t>Lived through English civil war</a:t>
            </a:r>
          </a:p>
          <a:p>
            <a:pPr marL="0" indent="0">
              <a:buNone/>
            </a:pPr>
            <a:r>
              <a:rPr lang="en-GB" sz="2500" dirty="0"/>
              <a:t>(roughly 1642 </a:t>
            </a:r>
            <a:r>
              <a:rPr lang="mr-IN" sz="2500" dirty="0"/>
              <a:t>–</a:t>
            </a:r>
            <a:r>
              <a:rPr lang="en-GB" sz="2500" dirty="0"/>
              <a:t> 1651)</a:t>
            </a:r>
          </a:p>
          <a:p>
            <a:pPr marL="0" indent="0">
              <a:buNone/>
            </a:pPr>
            <a:r>
              <a:rPr lang="en-GB" sz="2500" dirty="0"/>
              <a:t>And execution of Charles I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/>
              <a:t>Royalist in his publications and connections to court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/>
              <a:t>Spent over 10 years in exile in France</a:t>
            </a:r>
          </a:p>
          <a:p>
            <a:pPr marL="0" indent="0">
              <a:buNone/>
            </a:pPr>
            <a:endParaRPr lang="en-GB" sz="2500" dirty="0"/>
          </a:p>
          <a:p>
            <a:pPr marL="0" indent="0" algn="ctr">
              <a:buNone/>
            </a:pPr>
            <a:r>
              <a:rPr lang="en-GB" sz="2500" dirty="0"/>
              <a:t>Focal text: </a:t>
            </a:r>
            <a:r>
              <a:rPr lang="en-GB" sz="2500" i="1" u="sng" dirty="0"/>
              <a:t>Leviathan</a:t>
            </a:r>
            <a:r>
              <a:rPr lang="en-GB" sz="2500" i="1" dirty="0"/>
              <a:t> </a:t>
            </a:r>
            <a:r>
              <a:rPr lang="en-GB" sz="2500" dirty="0"/>
              <a:t>published 1651</a:t>
            </a:r>
          </a:p>
        </p:txBody>
      </p:sp>
      <p:pic>
        <p:nvPicPr>
          <p:cNvPr id="1026" name="Picture 2" descr="C:\Users\mbenneb\Desktop\Thomas_Hobbes_(portra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2466975" cy="26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Hobbes’ State of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8768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dirty="0"/>
          </a:p>
          <a:p>
            <a:pPr marL="457200" indent="-45720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dirty="0"/>
              <a:t>SCARCITY</a:t>
            </a:r>
          </a:p>
          <a:p>
            <a:pPr marL="457200" indent="-457200">
              <a:spcBef>
                <a:spcPts val="0"/>
              </a:spcBef>
              <a:buClrTx/>
              <a:buSzTx/>
              <a:buFontTx/>
              <a:buAutoNum type="arabicPeriod"/>
            </a:pPr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GB" dirty="0"/>
              <a:t>of resources generates competition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ClrTx/>
              <a:buSzTx/>
              <a:buFontTx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77130"/>
            <a:ext cx="44069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7029</TotalTime>
  <Words>542</Words>
  <Application>Microsoft Macintosh PowerPoint</Application>
  <PresentationFormat>On-screen Show (4:3)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Mangal</vt:lpstr>
      <vt:lpstr>Arial</vt:lpstr>
      <vt:lpstr>Clarity</vt:lpstr>
      <vt:lpstr>Political obligation</vt:lpstr>
      <vt:lpstr>What is political obligation?</vt:lpstr>
      <vt:lpstr>Should Socrates suffer his execution?</vt:lpstr>
      <vt:lpstr>Is civil disobedience always wrong?</vt:lpstr>
      <vt:lpstr>The question(s) of political obligation</vt:lpstr>
      <vt:lpstr>The question(s) of political obligation</vt:lpstr>
      <vt:lpstr>Course structure</vt:lpstr>
      <vt:lpstr>Thomas Hobbes</vt:lpstr>
      <vt:lpstr>Hobbes’ State of Nature</vt:lpstr>
      <vt:lpstr>Hobbes’ State of Nature</vt:lpstr>
      <vt:lpstr>Hobbes’ State of Nature</vt:lpstr>
      <vt:lpstr>Hobbes’ State of Nature</vt:lpstr>
      <vt:lpstr>Hobbes’ State of Nature</vt:lpstr>
      <vt:lpstr>Hobbes’ social contract</vt:lpstr>
      <vt:lpstr>Hobbes and absolute sovereignty</vt:lpstr>
      <vt:lpstr>What would Hobbes say about Brexit?</vt:lpstr>
      <vt:lpstr>Hobbes and Political Obligation</vt:lpstr>
      <vt:lpstr>Objections to Hobbes</vt:lpstr>
      <vt:lpstr>Next week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Hegel</dc:title>
  <dc:creator>Bennett, Matt</dc:creator>
  <cp:lastModifiedBy>Microsoft Office User</cp:lastModifiedBy>
  <cp:revision>68</cp:revision>
  <dcterms:created xsi:type="dcterms:W3CDTF">2006-08-16T00:00:00Z</dcterms:created>
  <dcterms:modified xsi:type="dcterms:W3CDTF">2019-10-11T09:35:28Z</dcterms:modified>
</cp:coreProperties>
</file>