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1" r:id="rId3"/>
    <p:sldId id="272" r:id="rId4"/>
    <p:sldId id="259" r:id="rId5"/>
    <p:sldId id="275" r:id="rId6"/>
    <p:sldId id="274" r:id="rId7"/>
    <p:sldId id="276" r:id="rId8"/>
    <p:sldId id="278" r:id="rId9"/>
    <p:sldId id="279" r:id="rId10"/>
    <p:sldId id="277" r:id="rId11"/>
    <p:sldId id="280" r:id="rId12"/>
    <p:sldId id="270" r:id="rId13"/>
    <p:sldId id="261" r:id="rId14"/>
    <p:sldId id="266" r:id="rId15"/>
    <p:sldId id="267" r:id="rId16"/>
    <p:sldId id="268" r:id="rId17"/>
    <p:sldId id="260" r:id="rId18"/>
    <p:sldId id="263" r:id="rId19"/>
    <p:sldId id="264" r:id="rId20"/>
    <p:sldId id="262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9"/>
  </p:normalViewPr>
  <p:slideViewPr>
    <p:cSldViewPr>
      <p:cViewPr varScale="1">
        <p:scale>
          <a:sx n="87" d="100"/>
          <a:sy n="87" d="100"/>
        </p:scale>
        <p:origin x="61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Political obligation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236220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tx1"/>
                </a:solidFill>
              </a:rPr>
              <a:t>Week Two: Consent and its critics</a:t>
            </a:r>
          </a:p>
          <a:p>
            <a:endParaRPr lang="en-GB" b="1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Matt Bennett</a:t>
            </a:r>
          </a:p>
          <a:p>
            <a:r>
              <a:rPr lang="en-GB" b="1" dirty="0">
                <a:solidFill>
                  <a:schemeClr val="tx1"/>
                </a:solidFill>
              </a:rPr>
              <a:t>mpb74@cam.ac.uk</a:t>
            </a:r>
          </a:p>
          <a:p>
            <a:r>
              <a:rPr lang="en-GB" b="1" dirty="0" err="1">
                <a:solidFill>
                  <a:schemeClr val="tx1"/>
                </a:solidFill>
              </a:rPr>
              <a:t>drmattbennett.weebly.com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502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94968-99A8-6742-BCDF-C90101549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Defining the state of nature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0A25D-1C07-484D-90E7-2141A347B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2800" i="1" strike="sngStrike" dirty="0"/>
              <a:t>Def1</a:t>
            </a:r>
            <a:r>
              <a:rPr lang="en-GB" sz="2800" strike="sngStrike" dirty="0"/>
              <a:t>: Person A is in the state of nature if and only if A lives under no authority to settle disputes</a:t>
            </a:r>
          </a:p>
          <a:p>
            <a:pPr marL="0" indent="0">
              <a:buNone/>
            </a:pPr>
            <a:endParaRPr lang="en-GB" sz="2800" i="1" strike="sngStrike" dirty="0"/>
          </a:p>
          <a:p>
            <a:pPr marL="0" indent="0">
              <a:buNone/>
            </a:pPr>
            <a:r>
              <a:rPr lang="en-GB" sz="2800" i="1" strike="sngStrike" dirty="0"/>
              <a:t>Def2: </a:t>
            </a:r>
            <a:r>
              <a:rPr lang="en-GB" sz="2800" strike="sngStrike" dirty="0"/>
              <a:t>A is in the state of nature if and only if A is not a member of a legitimate political community </a:t>
            </a:r>
          </a:p>
          <a:p>
            <a:pPr marL="0" indent="0">
              <a:buNone/>
            </a:pPr>
            <a:endParaRPr lang="en-GB" sz="2800" strike="sngStrike" dirty="0"/>
          </a:p>
          <a:p>
            <a:pPr marL="0" indent="0">
              <a:buNone/>
            </a:pPr>
            <a:r>
              <a:rPr lang="en-GB" sz="2800" i="1" strike="sngStrike" dirty="0"/>
              <a:t>Def3: </a:t>
            </a:r>
            <a:r>
              <a:rPr lang="en-GB" sz="2800" strike="sngStrike" dirty="0"/>
              <a:t>A is in the state of nature if and only if A has not voluntarily agreed to join some legitimate political community</a:t>
            </a:r>
          </a:p>
          <a:p>
            <a:pPr marL="0" indent="0">
              <a:buNone/>
            </a:pPr>
            <a:r>
              <a:rPr lang="en-GB" sz="2800" b="1" i="1" dirty="0"/>
              <a:t>  </a:t>
            </a:r>
            <a:endParaRPr lang="en-GB" sz="2800" dirty="0"/>
          </a:p>
          <a:p>
            <a:pPr marL="0" indent="0">
              <a:buNone/>
            </a:pPr>
            <a:r>
              <a:rPr lang="en-GB" sz="2800" i="1" dirty="0"/>
              <a:t>Def4: </a:t>
            </a:r>
            <a:r>
              <a:rPr lang="en-GB" sz="2800" dirty="0"/>
              <a:t>A is in the state of nature if and only if A has not voluntarily agreed to join (or is no longer a member of) some legitimate political community</a:t>
            </a:r>
          </a:p>
          <a:p>
            <a:pPr marL="0" indent="0">
              <a:buNone/>
            </a:pPr>
            <a:r>
              <a:rPr lang="en-GB" sz="2800" b="1" i="1" dirty="0"/>
              <a:t> </a:t>
            </a:r>
            <a:endParaRPr lang="en-GB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15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94968-99A8-6742-BCDF-C90101549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Defining the state of nature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0A25D-1C07-484D-90E7-2141A347B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2800" i="1" strike="sngStrike" dirty="0"/>
              <a:t>Def1</a:t>
            </a:r>
            <a:r>
              <a:rPr lang="en-GB" sz="2800" strike="sngStrike" dirty="0"/>
              <a:t>: Person A is in the state of nature if and only if A lives under no authority to settle disputes</a:t>
            </a:r>
          </a:p>
          <a:p>
            <a:pPr marL="0" indent="0">
              <a:buNone/>
            </a:pPr>
            <a:endParaRPr lang="en-GB" sz="2800" i="1" strike="sngStrike" dirty="0"/>
          </a:p>
          <a:p>
            <a:pPr marL="0" indent="0">
              <a:buNone/>
            </a:pPr>
            <a:r>
              <a:rPr lang="en-GB" sz="2800" i="1" strike="sngStrike" dirty="0"/>
              <a:t>Def2: </a:t>
            </a:r>
            <a:r>
              <a:rPr lang="en-GB" sz="2800" strike="sngStrike" dirty="0"/>
              <a:t>A is in the state of nature if and only if A is not a member of a legitimate political community </a:t>
            </a:r>
          </a:p>
          <a:p>
            <a:pPr marL="0" indent="0">
              <a:buNone/>
            </a:pPr>
            <a:endParaRPr lang="en-GB" sz="2800" strike="sngStrike" dirty="0"/>
          </a:p>
          <a:p>
            <a:pPr marL="0" indent="0">
              <a:buNone/>
            </a:pPr>
            <a:r>
              <a:rPr lang="en-GB" sz="2800" i="1" strike="sngStrike" dirty="0"/>
              <a:t>Def3: </a:t>
            </a:r>
            <a:r>
              <a:rPr lang="en-GB" sz="2800" strike="sngStrike" dirty="0"/>
              <a:t>A is in the state of nature if and only if A has not voluntarily agreed to join some legitimate political community</a:t>
            </a:r>
          </a:p>
          <a:p>
            <a:pPr marL="0" indent="0">
              <a:buNone/>
            </a:pPr>
            <a:endParaRPr lang="en-GB" sz="2800" strike="sngStrike" dirty="0"/>
          </a:p>
          <a:p>
            <a:pPr marL="0" indent="0">
              <a:buNone/>
            </a:pPr>
            <a:r>
              <a:rPr lang="en-GB" sz="2800" i="1" strike="sngStrike" dirty="0"/>
              <a:t>Def4: </a:t>
            </a:r>
            <a:r>
              <a:rPr lang="en-GB" sz="2800" strike="sngStrike" dirty="0"/>
              <a:t>A is in the state of nature if and only if A has not voluntarily agreed to join (or is no longer a member of) some legitimate political community</a:t>
            </a:r>
          </a:p>
          <a:p>
            <a:pPr marL="0" indent="0">
              <a:buNone/>
            </a:pPr>
            <a:r>
              <a:rPr lang="en-GB" sz="2800" b="1" i="1" dirty="0"/>
              <a:t> </a:t>
            </a:r>
            <a:endParaRPr lang="en-GB" sz="2800" dirty="0"/>
          </a:p>
          <a:p>
            <a:pPr marL="0" indent="0">
              <a:buNone/>
            </a:pPr>
            <a:r>
              <a:rPr lang="en-GB" sz="2800" i="1" dirty="0"/>
              <a:t>Def5: </a:t>
            </a:r>
            <a:r>
              <a:rPr lang="en-GB" sz="2800" dirty="0"/>
              <a:t>A is in the state of nature with respect to B if and only if A has not voluntarily agreed to join (or is no longer a member of) some legitimate political community of which B is a member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657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Hobbes Contra Locke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004101"/>
              </p:ext>
            </p:extLst>
          </p:nvPr>
        </p:nvGraphicFramePr>
        <p:xfrm>
          <a:off x="457200" y="1600200"/>
          <a:ext cx="82296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Hobbes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State purpose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Keep the peace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Objective application of natural law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Model of the 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Absolute</a:t>
                      </a:r>
                      <a:r>
                        <a:rPr lang="en-US" baseline="0" dirty="0"/>
                        <a:t> monarchy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Constitutional-parliamentary</a:t>
                      </a:r>
                      <a:r>
                        <a:rPr lang="en-US" baseline="0" dirty="0"/>
                        <a:t> monarchy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Resistance</a:t>
                      </a:r>
                      <a:r>
                        <a:rPr lang="en-US" baseline="0" dirty="0"/>
                        <a:t> legitimate?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Only when life is threatened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When trust in government</a:t>
                      </a:r>
                      <a:r>
                        <a:rPr lang="en-US" baseline="0" dirty="0"/>
                        <a:t> breaks down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Role</a:t>
                      </a:r>
                      <a:r>
                        <a:rPr lang="en-US" baseline="0" dirty="0"/>
                        <a:t> of consent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Hypothetical</a:t>
                      </a:r>
                      <a:r>
                        <a:rPr lang="en-US" baseline="0" dirty="0"/>
                        <a:t> consent justifies the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Actual consent justifies the 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Political obligation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 grounded in rationality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 grounded in agreement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428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Objections to SCT </a:t>
            </a:r>
            <a:r>
              <a:rPr lang="mr-IN" dirty="0">
                <a:solidFill>
                  <a:srgbClr val="C00000"/>
                </a:solidFill>
              </a:rPr>
              <a:t>–</a:t>
            </a:r>
            <a:r>
              <a:rPr lang="en-US" dirty="0">
                <a:solidFill>
                  <a:srgbClr val="C00000"/>
                </a:solidFill>
              </a:rPr>
              <a:t> David Hume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7594" y="1521542"/>
            <a:ext cx="51816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Legitimate governments are founded on consent?</a:t>
            </a:r>
          </a:p>
          <a:p>
            <a:r>
              <a:rPr lang="en-US" dirty="0"/>
              <a:t>Plenty of stable governments are founded by conquest or dynasty</a:t>
            </a:r>
          </a:p>
          <a:p>
            <a:r>
              <a:rPr lang="en-US" dirty="0"/>
              <a:t>If consent is to be found in ancient history, how could it justify modern government?</a:t>
            </a:r>
          </a:p>
          <a:p>
            <a:r>
              <a:rPr lang="en-US" dirty="0"/>
              <a:t>Tacit consent is no more legitimate than the “tacit consent” of a captive passenger on a ship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2637034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1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Objections to SCT </a:t>
            </a:r>
            <a:r>
              <a:rPr lang="mr-IN" dirty="0">
                <a:solidFill>
                  <a:srgbClr val="C00000"/>
                </a:solidFill>
              </a:rPr>
              <a:t>–</a:t>
            </a:r>
            <a:r>
              <a:rPr lang="en-US" dirty="0">
                <a:solidFill>
                  <a:srgbClr val="C00000"/>
                </a:solidFill>
              </a:rPr>
              <a:t> David Hume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8966" y="1585451"/>
            <a:ext cx="5181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Is Hume missing the point? This depends on the claim of SCT: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If SCT claims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“The state is legitimate because we gave it consent”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Hume’s objection seems to work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2637034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88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Objections to SCT </a:t>
            </a:r>
            <a:r>
              <a:rPr lang="mr-IN" dirty="0">
                <a:solidFill>
                  <a:srgbClr val="C00000"/>
                </a:solidFill>
              </a:rPr>
              <a:t>–</a:t>
            </a:r>
            <a:r>
              <a:rPr lang="en-US" dirty="0">
                <a:solidFill>
                  <a:srgbClr val="C00000"/>
                </a:solidFill>
              </a:rPr>
              <a:t> David Hume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8966" y="1585451"/>
            <a:ext cx="5181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Is Hume missing the point? This depends on the claim of SCT: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If SCT claims </a:t>
            </a:r>
          </a:p>
          <a:p>
            <a:pPr marL="274320" lvl="1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”The state is legitimate because if asked, we would consent to it”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How could we know?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2637034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474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Objections to SCT </a:t>
            </a:r>
            <a:r>
              <a:rPr lang="mr-IN" dirty="0">
                <a:solidFill>
                  <a:srgbClr val="C00000"/>
                </a:solidFill>
              </a:rPr>
              <a:t>–</a:t>
            </a:r>
            <a:r>
              <a:rPr lang="en-US" dirty="0">
                <a:solidFill>
                  <a:srgbClr val="C00000"/>
                </a:solidFill>
              </a:rPr>
              <a:t> David Hume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8966" y="1585451"/>
            <a:ext cx="5181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Is Hume missing the point? This depends on the claim of SCT: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If SCT claims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”The state is legitimate because if asked, we </a:t>
            </a:r>
            <a:r>
              <a:rPr lang="en-US" sz="2200" b="1" dirty="0"/>
              <a:t>should </a:t>
            </a:r>
            <a:r>
              <a:rPr lang="en-US" sz="2200" dirty="0"/>
              <a:t>consent to it”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The historical/sociological objections don’t work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FF0000"/>
                </a:solidFill>
              </a:rPr>
              <a:t>But why is then why is consent important?</a:t>
            </a:r>
          </a:p>
          <a:p>
            <a:pPr marL="0" indent="0">
              <a:buNone/>
            </a:pP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2637034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07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Objections to SCT </a:t>
            </a:r>
            <a:r>
              <a:rPr lang="mr-IN" dirty="0">
                <a:solidFill>
                  <a:srgbClr val="C00000"/>
                </a:solidFill>
              </a:rPr>
              <a:t>–</a:t>
            </a:r>
            <a:r>
              <a:rPr lang="en-GB" dirty="0">
                <a:solidFill>
                  <a:srgbClr val="C00000"/>
                </a:solidFill>
              </a:rPr>
              <a:t> Rousseau/Wollstonecraft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Hobbes’/Locke’s state of nature psychology is not universally valid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Life in the state of nature is ”nasty, brutish and short” only if populated by citizens of modern European society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Counter: the case for 17</a:t>
            </a:r>
            <a:r>
              <a:rPr lang="en-GB" baseline="30000" dirty="0"/>
              <a:t>th</a:t>
            </a:r>
            <a:r>
              <a:rPr lang="en-GB" dirty="0"/>
              <a:t> century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political stability still stands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Counter-counter: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/>
              <a:t>This concedes a lot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/>
              <a:t>Education could lead us away                                      from needing the state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531" y="3657600"/>
            <a:ext cx="2283269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45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Objections to SCT </a:t>
            </a:r>
            <a:r>
              <a:rPr lang="mr-IN" dirty="0">
                <a:solidFill>
                  <a:srgbClr val="C00000"/>
                </a:solidFill>
              </a:rPr>
              <a:t>–</a:t>
            </a:r>
            <a:r>
              <a:rPr lang="en-GB" dirty="0">
                <a:solidFill>
                  <a:srgbClr val="C00000"/>
                </a:solidFill>
              </a:rPr>
              <a:t> Rousseau/Wollstonecraft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Hobbes’/Locke’s state of nature psychology is not universally valid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Life in the state of nature is ”nasty, brutish and short” only if populated by citizens of modern European society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Counter: the case for 17</a:t>
            </a:r>
            <a:r>
              <a:rPr lang="en-GB" baseline="30000" dirty="0"/>
              <a:t>th</a:t>
            </a:r>
            <a:r>
              <a:rPr lang="en-GB" dirty="0"/>
              <a:t> century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political stability still stands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Counter-counter: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/>
              <a:t>This concedes a lot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/>
              <a:t>Education could lead us away                                      from needing the state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531" y="3657600"/>
            <a:ext cx="2283269" cy="28956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6172200" y="3886200"/>
            <a:ext cx="2743200" cy="2133600"/>
          </a:xfrm>
          <a:prstGeom prst="line">
            <a:avLst/>
          </a:prstGeom>
          <a:ln w="95250"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6172200" y="3886200"/>
            <a:ext cx="2743200" cy="2133600"/>
          </a:xfrm>
          <a:prstGeom prst="line">
            <a:avLst/>
          </a:prstGeom>
          <a:ln w="95250"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6546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Objections to SCT </a:t>
            </a:r>
            <a:r>
              <a:rPr lang="mr-IN" dirty="0">
                <a:solidFill>
                  <a:srgbClr val="C00000"/>
                </a:solidFill>
              </a:rPr>
              <a:t>–</a:t>
            </a:r>
            <a:r>
              <a:rPr lang="en-GB" dirty="0">
                <a:solidFill>
                  <a:srgbClr val="C00000"/>
                </a:solidFill>
              </a:rPr>
              <a:t> Rousseau/Wollstonecraft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Hobbes’/Locke’s state of nature psychology is not universally valid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Life in the state of nature is ”nasty, brutish and short” only if populated by citizens of modern European society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Counter: the case for 17</a:t>
            </a:r>
            <a:r>
              <a:rPr lang="en-GB" baseline="30000" dirty="0"/>
              <a:t>th</a:t>
            </a:r>
            <a:r>
              <a:rPr lang="en-GB" dirty="0"/>
              <a:t> century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political stability still stands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Counter-counter: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/>
              <a:t>This concedes a lot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/>
              <a:t>Education could lead us away                                      from needing the state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531" y="3657600"/>
            <a:ext cx="2283269" cy="28956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6172200" y="3886200"/>
            <a:ext cx="2743200" cy="2133600"/>
          </a:xfrm>
          <a:prstGeom prst="line">
            <a:avLst/>
          </a:prstGeom>
          <a:ln w="95250"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6172200" y="3886200"/>
            <a:ext cx="2743200" cy="2133600"/>
          </a:xfrm>
          <a:prstGeom prst="line">
            <a:avLst/>
          </a:prstGeom>
          <a:ln w="95250"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018935"/>
            <a:ext cx="292608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325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John Locke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John Locke </a:t>
            </a:r>
          </a:p>
          <a:p>
            <a:pPr marL="0" indent="0">
              <a:buNone/>
            </a:pPr>
            <a:r>
              <a:rPr lang="en-GB" dirty="0"/>
              <a:t>(1632 – 1704)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Lived through</a:t>
            </a:r>
          </a:p>
          <a:p>
            <a:pPr marL="0" indent="0">
              <a:buNone/>
            </a:pPr>
            <a:r>
              <a:rPr lang="en-GB" dirty="0"/>
              <a:t>English civil war</a:t>
            </a:r>
          </a:p>
          <a:p>
            <a:pPr marL="0" indent="0">
              <a:buNone/>
            </a:pPr>
            <a:r>
              <a:rPr lang="en-GB" dirty="0"/>
              <a:t>and period of deep political instability until roughly 1690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Committed Parliamentarian and Whig by association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Focal text: </a:t>
            </a:r>
            <a:r>
              <a:rPr lang="en-GB" i="1" u="sng" dirty="0"/>
              <a:t>Two Treatises of Government</a:t>
            </a:r>
            <a:r>
              <a:rPr lang="en-GB" i="1" dirty="0"/>
              <a:t> </a:t>
            </a:r>
          </a:p>
          <a:p>
            <a:r>
              <a:rPr lang="en-GB" i="1" dirty="0"/>
              <a:t>(Second treatise) </a:t>
            </a:r>
            <a:r>
              <a:rPr lang="en-GB" dirty="0"/>
              <a:t>published 1689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612" y="609600"/>
            <a:ext cx="4004188" cy="3003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3824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Feminist Objections to SCT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dirty="0">
                <a:solidFill>
                  <a:srgbClr val="C00000"/>
                </a:solidFill>
              </a:rPr>
              <a:t>1: SCT is blinkered by a male-dominated perspective</a:t>
            </a:r>
          </a:p>
          <a:p>
            <a:pPr marL="0" indent="0">
              <a:buNone/>
            </a:pPr>
            <a:r>
              <a:rPr lang="en-GB" sz="2200" dirty="0">
                <a:solidFill>
                  <a:srgbClr val="C00000"/>
                </a:solidFill>
              </a:rPr>
              <a:t> </a:t>
            </a:r>
          </a:p>
          <a:p>
            <a:pPr marL="0" indent="0">
              <a:buNone/>
            </a:pPr>
            <a:r>
              <a:rPr lang="en-GB" sz="2200" dirty="0">
                <a:solidFill>
                  <a:srgbClr val="C00000"/>
                </a:solidFill>
              </a:rPr>
              <a:t>2: SCT justifies obligations imposed on members of society in no position to consent</a:t>
            </a:r>
            <a:endParaRPr lang="en-GB" sz="2200" dirty="0"/>
          </a:p>
          <a:p>
            <a:pPr marL="274320" lvl="1" indent="0">
              <a:buNone/>
            </a:pPr>
            <a:r>
              <a:rPr lang="en-GB" sz="2200" dirty="0"/>
              <a:t>Counter: SCT could extend its principles to all</a:t>
            </a:r>
          </a:p>
          <a:p>
            <a:pPr marL="0" indent="0">
              <a:buNone/>
            </a:pPr>
            <a:r>
              <a:rPr lang="en-GB" sz="2200" b="1" dirty="0"/>
              <a:t> </a:t>
            </a:r>
            <a:endParaRPr lang="en-GB" sz="2200" dirty="0"/>
          </a:p>
          <a:p>
            <a:pPr marL="0" indent="0">
              <a:buNone/>
            </a:pPr>
            <a:r>
              <a:rPr lang="en-GB" sz="2200" dirty="0">
                <a:solidFill>
                  <a:srgbClr val="C00000"/>
                </a:solidFill>
              </a:rPr>
              <a:t>3: SCT’s inherent conservatism is incapable of dealing with private injustices</a:t>
            </a:r>
            <a:endParaRPr lang="en-GB" sz="2200" dirty="0"/>
          </a:p>
          <a:p>
            <a:pPr marL="274320" lvl="1" indent="0">
              <a:buNone/>
            </a:pPr>
            <a:r>
              <a:rPr lang="en-GB" sz="2200" dirty="0"/>
              <a:t>Counter: SCT is compatible with moral principles that would prevent private injustices</a:t>
            </a:r>
          </a:p>
          <a:p>
            <a:pPr marL="274320" lvl="1" indent="0">
              <a:buNone/>
            </a:pPr>
            <a:endParaRPr lang="en-GB" sz="2200" dirty="0"/>
          </a:p>
          <a:p>
            <a:pPr marL="274320" lvl="1" indent="0">
              <a:buNone/>
            </a:pPr>
            <a:r>
              <a:rPr lang="en-GB" sz="2200" dirty="0">
                <a:solidFill>
                  <a:srgbClr val="C00000"/>
                </a:solidFill>
              </a:rPr>
              <a:t>Counter-counter: if we need to apply to moral principles anyway, does consent become redundant?</a:t>
            </a:r>
          </a:p>
        </p:txBody>
      </p:sp>
    </p:spTree>
    <p:extLst>
      <p:ext uri="{BB962C8B-B14F-4D97-AF65-F5344CB8AC3E}">
        <p14:creationId xmlns:p14="http://schemas.microsoft.com/office/powerpoint/2010/main" val="138212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DEEAD-56C7-1D4F-8657-0960ED2A8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Next week: fair play and natural duty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68C57FF-B1F2-F146-9A9C-46E8F52678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827" y="1981199"/>
            <a:ext cx="3886200" cy="3508375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FF8994-2D91-C745-9ADB-9031485996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29" y="1981200"/>
            <a:ext cx="3542072" cy="354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82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Locke’s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500" b="1" dirty="0"/>
              <a:t>Features of the state of nature:</a:t>
            </a:r>
          </a:p>
          <a:p>
            <a:pPr lvl="1"/>
            <a:r>
              <a:rPr lang="en-GB" sz="2500" dirty="0"/>
              <a:t>Law of nature – moral equality</a:t>
            </a:r>
          </a:p>
          <a:p>
            <a:pPr lvl="1"/>
            <a:r>
              <a:rPr lang="en-GB" sz="2500" dirty="0"/>
              <a:t>Universal right to enforce the law of nature</a:t>
            </a:r>
          </a:p>
          <a:p>
            <a:pPr lvl="1"/>
            <a:r>
              <a:rPr lang="en-GB" sz="2500" dirty="0"/>
              <a:t>Disagreements about the law of nature risk state of war</a:t>
            </a:r>
          </a:p>
          <a:p>
            <a:pPr lvl="1"/>
            <a:endParaRPr lang="en-GB" sz="2500" dirty="0"/>
          </a:p>
          <a:p>
            <a:pPr marL="0" indent="0">
              <a:buNone/>
            </a:pPr>
            <a:r>
              <a:rPr lang="en-GB" sz="2500" b="1" dirty="0"/>
              <a:t>Benefits of establishing the state:</a:t>
            </a:r>
          </a:p>
          <a:p>
            <a:pPr lvl="1"/>
            <a:r>
              <a:rPr lang="en-GB" sz="2500" dirty="0"/>
              <a:t>A codification of the law to reduce disagreement about it</a:t>
            </a:r>
          </a:p>
          <a:p>
            <a:pPr lvl="1"/>
            <a:r>
              <a:rPr lang="en-GB" sz="2500" dirty="0"/>
              <a:t>An objective authority to arbitrate disagreements</a:t>
            </a:r>
          </a:p>
          <a:p>
            <a:pPr lvl="1"/>
            <a:r>
              <a:rPr lang="en-GB" sz="2500" dirty="0"/>
              <a:t>An authority with power to enforce objective judgements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351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Locke’s ideal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2600" dirty="0"/>
              <a:t>Separation of powers</a:t>
            </a:r>
          </a:p>
          <a:p>
            <a:pPr marL="731520" lvl="1" indent="-457200">
              <a:spcBef>
                <a:spcPts val="0"/>
              </a:spcBef>
              <a:buClrTx/>
              <a:buSzTx/>
              <a:buFont typeface="+mj-lt"/>
              <a:buAutoNum type="alphaLcParenR"/>
            </a:pPr>
            <a:r>
              <a:rPr lang="en-GB" sz="2600" dirty="0"/>
              <a:t>Sovereign</a:t>
            </a:r>
          </a:p>
          <a:p>
            <a:pPr marL="731520" lvl="1" indent="-457200">
              <a:spcBef>
                <a:spcPts val="0"/>
              </a:spcBef>
              <a:buClrTx/>
              <a:buSzTx/>
              <a:buFont typeface="+mj-lt"/>
              <a:buAutoNum type="alphaLcParenR"/>
            </a:pPr>
            <a:r>
              <a:rPr lang="en-GB" sz="2600" dirty="0"/>
              <a:t>Hereditary assembly</a:t>
            </a:r>
          </a:p>
          <a:p>
            <a:pPr marL="731520" lvl="1" indent="-457200">
              <a:spcBef>
                <a:spcPts val="0"/>
              </a:spcBef>
              <a:buClrTx/>
              <a:buSzTx/>
              <a:buFont typeface="+mj-lt"/>
              <a:buAutoNum type="alphaLcParenR"/>
            </a:pPr>
            <a:r>
              <a:rPr lang="en-GB" sz="2600" dirty="0"/>
              <a:t>Elected assembly</a:t>
            </a:r>
          </a:p>
          <a:p>
            <a:pPr marL="731520" lvl="1" indent="-457200">
              <a:spcBef>
                <a:spcPts val="0"/>
              </a:spcBef>
              <a:buClrTx/>
              <a:buSzTx/>
              <a:buFont typeface="+mj-lt"/>
              <a:buAutoNum type="alphaLcParenR"/>
            </a:pPr>
            <a:endParaRPr lang="en-GB" dirty="0"/>
          </a:p>
          <a:p>
            <a:pPr marL="731520" lvl="1" indent="-457200">
              <a:spcBef>
                <a:spcPts val="0"/>
              </a:spcBef>
              <a:buClrTx/>
              <a:buSzTx/>
              <a:buFont typeface="+mj-lt"/>
              <a:buAutoNum type="alphaLcParenR"/>
            </a:pPr>
            <a:endParaRPr lang="en-GB" dirty="0"/>
          </a:p>
          <a:p>
            <a:pPr marL="731520" lvl="1" indent="-457200">
              <a:spcBef>
                <a:spcPts val="0"/>
              </a:spcBef>
              <a:buClrTx/>
              <a:buSzTx/>
              <a:buFont typeface="+mj-lt"/>
              <a:buAutoNum type="alphaLcParenR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3619500"/>
            <a:ext cx="5715000" cy="2857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00600" y="1600200"/>
            <a:ext cx="38862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US" sz="2600" dirty="0"/>
              <a:t>Constraint by law</a:t>
            </a:r>
          </a:p>
          <a:p>
            <a:pPr marL="342900" indent="-342900">
              <a:buAutoNum type="arabicPeriod" startAt="2"/>
            </a:pPr>
            <a:endParaRPr lang="en-US" sz="2600" dirty="0"/>
          </a:p>
          <a:p>
            <a:pPr marL="342900" indent="-342900">
              <a:buAutoNum type="arabicPeriod" startAt="2"/>
            </a:pPr>
            <a:r>
              <a:rPr lang="en-US" sz="2600" dirty="0"/>
              <a:t>State power is fiduciary </a:t>
            </a:r>
            <a:endParaRPr lang="en-US" dirty="0"/>
          </a:p>
          <a:p>
            <a:pPr marL="342900" indent="-342900"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00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94968-99A8-6742-BCDF-C90101549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Defining the state of nature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0A25D-1C07-484D-90E7-2141A347B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i="1" dirty="0"/>
              <a:t>Def1</a:t>
            </a:r>
            <a:r>
              <a:rPr lang="en-GB" sz="2800" dirty="0"/>
              <a:t>: Person A is in the state of nature if and only if A lives under no authority to settle disputes</a:t>
            </a:r>
          </a:p>
          <a:p>
            <a:pPr marL="0" indent="0">
              <a:buNone/>
            </a:pPr>
            <a:endParaRPr lang="en-GB" sz="2800" i="1" dirty="0"/>
          </a:p>
          <a:p>
            <a:pPr marL="0" indent="0">
              <a:buNone/>
            </a:pPr>
            <a:endParaRPr lang="en-GB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782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94968-99A8-6742-BCDF-C90101549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Defining the state of nature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0A25D-1C07-484D-90E7-2141A347B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i="1" dirty="0"/>
              <a:t>Def1</a:t>
            </a:r>
            <a:r>
              <a:rPr lang="en-GB" sz="2800" dirty="0"/>
              <a:t>: Person A is in the state of nature if and only if A lives under no </a:t>
            </a:r>
            <a:r>
              <a:rPr lang="en-GB" sz="2800" b="1" dirty="0">
                <a:solidFill>
                  <a:srgbClr val="FF0000"/>
                </a:solidFill>
              </a:rPr>
              <a:t>authority to settle disputes</a:t>
            </a:r>
          </a:p>
          <a:p>
            <a:pPr marL="0" indent="0">
              <a:buNone/>
            </a:pPr>
            <a:endParaRPr lang="en-GB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863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94968-99A8-6742-BCDF-C90101549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Defining the state of nature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0A25D-1C07-484D-90E7-2141A347B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i="1" strike="sngStrike" dirty="0"/>
              <a:t>Def1</a:t>
            </a:r>
            <a:r>
              <a:rPr lang="en-GB" sz="2800" strike="sngStrike" dirty="0"/>
              <a:t>: Person A is in the state of nature if and only if A lives under no authority to settle disputes</a:t>
            </a:r>
          </a:p>
          <a:p>
            <a:pPr marL="0" indent="0">
              <a:buNone/>
            </a:pPr>
            <a:endParaRPr lang="en-GB" sz="2800" i="1" dirty="0"/>
          </a:p>
          <a:p>
            <a:pPr marL="0" indent="0">
              <a:buNone/>
            </a:pPr>
            <a:r>
              <a:rPr lang="en-GB" sz="2800" i="1" dirty="0"/>
              <a:t>Def2: </a:t>
            </a:r>
            <a:r>
              <a:rPr lang="en-GB" sz="2800" dirty="0"/>
              <a:t>A is in the state of nature if and only if A is not a member of a legitimate political community </a:t>
            </a:r>
          </a:p>
          <a:p>
            <a:pPr marL="0" indent="0">
              <a:buNone/>
            </a:pPr>
            <a:r>
              <a:rPr lang="en-GB" sz="28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45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94968-99A8-6742-BCDF-C90101549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Defining the state of nature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0A25D-1C07-484D-90E7-2141A347B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i="1" strike="sngStrike" dirty="0"/>
              <a:t>Def1</a:t>
            </a:r>
            <a:r>
              <a:rPr lang="en-GB" sz="2800" strike="sngStrike" dirty="0"/>
              <a:t>: Person A is in the state of nature if and only if A lives under no authority to settle disputes</a:t>
            </a:r>
          </a:p>
          <a:p>
            <a:pPr marL="0" indent="0">
              <a:buNone/>
            </a:pPr>
            <a:endParaRPr lang="en-GB" sz="2800" i="1" dirty="0"/>
          </a:p>
          <a:p>
            <a:pPr marL="0" indent="0">
              <a:buNone/>
            </a:pPr>
            <a:r>
              <a:rPr lang="en-GB" sz="2800" i="1" dirty="0"/>
              <a:t>Def2: </a:t>
            </a:r>
            <a:r>
              <a:rPr lang="en-GB" sz="2800" dirty="0"/>
              <a:t>A is in the state of nature if and only if A is not </a:t>
            </a:r>
            <a:r>
              <a:rPr lang="en-GB" sz="2800" b="1" dirty="0">
                <a:solidFill>
                  <a:srgbClr val="FF0000"/>
                </a:solidFill>
              </a:rPr>
              <a:t>a member</a:t>
            </a:r>
            <a:r>
              <a:rPr lang="en-GB" sz="2800" dirty="0"/>
              <a:t> of a legitimate political community </a:t>
            </a:r>
          </a:p>
          <a:p>
            <a:pPr marL="0" indent="0">
              <a:buNone/>
            </a:pPr>
            <a:r>
              <a:rPr lang="en-GB" sz="28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98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94968-99A8-6742-BCDF-C90101549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Defining the state of nature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0A25D-1C07-484D-90E7-2141A347B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i="1" strike="sngStrike" dirty="0"/>
              <a:t>Def1</a:t>
            </a:r>
            <a:r>
              <a:rPr lang="en-GB" sz="2800" strike="sngStrike" dirty="0"/>
              <a:t>: Person A is in the state of nature if and only if A lives under no authority to settle disputes</a:t>
            </a:r>
          </a:p>
          <a:p>
            <a:pPr marL="0" indent="0">
              <a:buNone/>
            </a:pPr>
            <a:endParaRPr lang="en-GB" sz="2800" i="1" dirty="0"/>
          </a:p>
          <a:p>
            <a:pPr marL="0" indent="0">
              <a:buNone/>
            </a:pPr>
            <a:r>
              <a:rPr lang="en-GB" sz="2800" i="1" strike="sngStrike" dirty="0"/>
              <a:t>Def2: </a:t>
            </a:r>
            <a:r>
              <a:rPr lang="en-GB" sz="2800" strike="sngStrike" dirty="0"/>
              <a:t>A is in the state of nature if and only if A is not a member of a legitimate political community </a:t>
            </a:r>
          </a:p>
          <a:p>
            <a:pPr marL="0" indent="0">
              <a:buNone/>
            </a:pPr>
            <a:endParaRPr lang="en-GB" sz="2800" strike="sngStrike" dirty="0"/>
          </a:p>
          <a:p>
            <a:pPr marL="0" indent="0">
              <a:buNone/>
            </a:pPr>
            <a:r>
              <a:rPr lang="en-GB" sz="2800" i="1" dirty="0"/>
              <a:t>Def3: </a:t>
            </a:r>
            <a:r>
              <a:rPr lang="en-GB" sz="2800" dirty="0"/>
              <a:t>A is in the state of nature if and only if A has not voluntarily agreed to join some legitimate political community</a:t>
            </a:r>
          </a:p>
          <a:p>
            <a:pPr marL="0" indent="0">
              <a:buNone/>
            </a:pPr>
            <a:endParaRPr lang="en-GB" sz="2800" strike="sngStrike" dirty="0"/>
          </a:p>
          <a:p>
            <a:pPr marL="0" indent="0">
              <a:buNone/>
            </a:pPr>
            <a:r>
              <a:rPr lang="en-GB" sz="28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6125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11186</TotalTime>
  <Words>927</Words>
  <Application>Microsoft Macintosh PowerPoint</Application>
  <PresentationFormat>On-screen Show (4:3)</PresentationFormat>
  <Paragraphs>174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Arial</vt:lpstr>
      <vt:lpstr>Clarity</vt:lpstr>
      <vt:lpstr>Political obligation</vt:lpstr>
      <vt:lpstr>John Locke</vt:lpstr>
      <vt:lpstr>Locke’s theory</vt:lpstr>
      <vt:lpstr>Locke’s ideal state</vt:lpstr>
      <vt:lpstr>Defining the state of nature</vt:lpstr>
      <vt:lpstr>Defining the state of nature</vt:lpstr>
      <vt:lpstr>Defining the state of nature</vt:lpstr>
      <vt:lpstr>Defining the state of nature</vt:lpstr>
      <vt:lpstr>Defining the state of nature</vt:lpstr>
      <vt:lpstr>Defining the state of nature</vt:lpstr>
      <vt:lpstr>Defining the state of nature</vt:lpstr>
      <vt:lpstr>Hobbes Contra Locke</vt:lpstr>
      <vt:lpstr>Objections to SCT – David Hume</vt:lpstr>
      <vt:lpstr>Objections to SCT – David Hume</vt:lpstr>
      <vt:lpstr>Objections to SCT – David Hume</vt:lpstr>
      <vt:lpstr>Objections to SCT – David Hume</vt:lpstr>
      <vt:lpstr>Objections to SCT – Rousseau/Wollstonecraft</vt:lpstr>
      <vt:lpstr>Objections to SCT – Rousseau/Wollstonecraft</vt:lpstr>
      <vt:lpstr>Objections to SCT – Rousseau/Wollstonecraft</vt:lpstr>
      <vt:lpstr>Feminist Objections to SCT</vt:lpstr>
      <vt:lpstr>Next week: fair play and natural duty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Hegel</dc:title>
  <dc:creator>Bennett, Matt</dc:creator>
  <cp:lastModifiedBy>Matthew Bennett</cp:lastModifiedBy>
  <cp:revision>68</cp:revision>
  <dcterms:created xsi:type="dcterms:W3CDTF">2006-08-16T00:00:00Z</dcterms:created>
  <dcterms:modified xsi:type="dcterms:W3CDTF">2019-10-17T15:45:20Z</dcterms:modified>
</cp:coreProperties>
</file>